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3"/>
  </p:notesMasterIdLst>
  <p:handoutMasterIdLst>
    <p:handoutMasterId r:id="rId54"/>
  </p:handoutMasterIdLst>
  <p:sldIdLst>
    <p:sldId id="256" r:id="rId5"/>
    <p:sldId id="334" r:id="rId6"/>
    <p:sldId id="335" r:id="rId7"/>
    <p:sldId id="383" r:id="rId8"/>
    <p:sldId id="336" r:id="rId9"/>
    <p:sldId id="344" r:id="rId10"/>
    <p:sldId id="338" r:id="rId11"/>
    <p:sldId id="339" r:id="rId12"/>
    <p:sldId id="345" r:id="rId13"/>
    <p:sldId id="340" r:id="rId14"/>
    <p:sldId id="347" r:id="rId15"/>
    <p:sldId id="341" r:id="rId16"/>
    <p:sldId id="346" r:id="rId17"/>
    <p:sldId id="342" r:id="rId18"/>
    <p:sldId id="333" r:id="rId19"/>
    <p:sldId id="348" r:id="rId20"/>
    <p:sldId id="361" r:id="rId21"/>
    <p:sldId id="384" r:id="rId22"/>
    <p:sldId id="351" r:id="rId23"/>
    <p:sldId id="362" r:id="rId24"/>
    <p:sldId id="352" r:id="rId25"/>
    <p:sldId id="363" r:id="rId26"/>
    <p:sldId id="353" r:id="rId27"/>
    <p:sldId id="354" r:id="rId28"/>
    <p:sldId id="364" r:id="rId29"/>
    <p:sldId id="365" r:id="rId30"/>
    <p:sldId id="356" r:id="rId31"/>
    <p:sldId id="366" r:id="rId32"/>
    <p:sldId id="357" r:id="rId33"/>
    <p:sldId id="358" r:id="rId34"/>
    <p:sldId id="367" r:id="rId35"/>
    <p:sldId id="373" r:id="rId36"/>
    <p:sldId id="349" r:id="rId37"/>
    <p:sldId id="368" r:id="rId38"/>
    <p:sldId id="385" r:id="rId39"/>
    <p:sldId id="372" r:id="rId40"/>
    <p:sldId id="374" r:id="rId41"/>
    <p:sldId id="375" r:id="rId42"/>
    <p:sldId id="376" r:id="rId43"/>
    <p:sldId id="350" r:id="rId44"/>
    <p:sldId id="369" r:id="rId45"/>
    <p:sldId id="379" r:id="rId46"/>
    <p:sldId id="371" r:id="rId47"/>
    <p:sldId id="378" r:id="rId48"/>
    <p:sldId id="382" r:id="rId49"/>
    <p:sldId id="370" r:id="rId50"/>
    <p:sldId id="377" r:id="rId51"/>
    <p:sldId id="386" r:id="rId52"/>
  </p:sldIdLst>
  <p:sldSz cx="9144000" cy="5143500" type="screen16x9"/>
  <p:notesSz cx="6858000" cy="9144000"/>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562">
          <p15:clr>
            <a:srgbClr val="A4A3A4"/>
          </p15:clr>
        </p15:guide>
        <p15:guide id="2" orient="horz" pos="1620">
          <p15:clr>
            <a:srgbClr val="A4A3A4"/>
          </p15:clr>
        </p15:guide>
        <p15:guide id="3" pos="3000">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7" roundtripDataSignature="AMtx7mgJi96854O/0h+lG/y1Al0MeGYIF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58144A-6242-1D78-F45B-798CEC02A430}" name="Tami Tolpa" initials="TT" userId="S::tolpat@uw.edu::0604003a-4e39-428e-ab1e-be57b42df008" providerId="AD"/>
  <p188:author id="{149AB64E-B605-990A-9F7D-FF71FEF3C7A3}" name="Katie Emerson-Hoss" initials="KE" userId="S::drkate@uw.edu::0b0a4795-1f2b-4d80-a1d8-9d3374be1c97" providerId="AD"/>
  <p188:author id="{A8FA758B-DD8A-981A-DEEB-7880422A3087}" name="Anna McAloon" initials="a" userId="S::alm48@uw.edu::1c95692d-73f0-4349-9f9b-b5c839afb2de" providerId="AD"/>
  <p188:author id="{6E80E18F-9928-C1EF-51F9-9146E6A347AB}" name="Matthew Zabel" initials="MZ" userId="S::zabelm@uw.edu::d9a26984-f9f0-4bee-9668-e21fd52ccb02" providerId="AD"/>
  <p188:author id="{4DE3CE95-C83C-2E12-2BF8-467C71CD3469}" name="Tonya Clegg" initials="TC" userId="S::tonyac2@uw.edu::9714136b-e49f-42d2-8422-6990dc4491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26E"/>
    <a:srgbClr val="113D65"/>
    <a:srgbClr val="FFFAF8"/>
    <a:srgbClr val="402A30"/>
    <a:srgbClr val="D44411"/>
    <a:srgbClr val="F79239"/>
    <a:srgbClr val="EB81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7"/>
    <p:restoredTop sz="86395" autoAdjust="0"/>
  </p:normalViewPr>
  <p:slideViewPr>
    <p:cSldViewPr snapToGrid="0">
      <p:cViewPr>
        <p:scale>
          <a:sx n="101" d="100"/>
          <a:sy n="101" d="100"/>
        </p:scale>
        <p:origin x="78" y="21"/>
      </p:cViewPr>
      <p:guideLst>
        <p:guide pos="5562"/>
        <p:guide orient="horz" pos="1620"/>
        <p:guide pos="3000"/>
      </p:guideLst>
    </p:cSldViewPr>
  </p:slideViewPr>
  <p:outlineViewPr>
    <p:cViewPr>
      <p:scale>
        <a:sx n="33" d="100"/>
        <a:sy n="33" d="100"/>
      </p:scale>
      <p:origin x="0" y="-25728"/>
    </p:cViewPr>
    <p:sldLst>
      <p:sld r:id="rId1" collapse="1"/>
      <p:sld r:id="rId2" collapse="1"/>
      <p:sld r:id="rId3" collapse="1"/>
      <p:sld r:id="rId4" collapse="1"/>
    </p:sldLst>
  </p:outlin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1.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77" Type="http://customschemas.google.com/relationships/presentationmetadata" Target="metadata"/><Relationship Id="rId8" Type="http://schemas.openxmlformats.org/officeDocument/2006/relationships/slide" Target="slides/slide4.xml"/><Relationship Id="rId51" Type="http://schemas.openxmlformats.org/officeDocument/2006/relationships/slide" Target="slides/slide4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32.xml"/><Relationship Id="rId1" Type="http://schemas.openxmlformats.org/officeDocument/2006/relationships/slide" Target="slides/slide15.xml"/><Relationship Id="rId4"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4E1D81-BBEC-418A-10B7-E079832B5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DB7BC8-4376-1CFE-3366-EAC39A6358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7FF84C-8CE7-324B-B399-408FC551E6F7}" type="datetimeFigureOut">
              <a:rPr lang="en-US" smtClean="0"/>
              <a:t>6/16/2023</a:t>
            </a:fld>
            <a:endParaRPr lang="en-US"/>
          </a:p>
        </p:txBody>
      </p:sp>
      <p:sp>
        <p:nvSpPr>
          <p:cNvPr id="4" name="Footer Placeholder 3">
            <a:extLst>
              <a:ext uri="{FF2B5EF4-FFF2-40B4-BE49-F238E27FC236}">
                <a16:creationId xmlns:a16="http://schemas.microsoft.com/office/drawing/2014/main" id="{47262F9C-A94A-732F-6EE3-EF2B9581BE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6227D3-C4AB-F8A9-9493-F4742E9976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11FACE-8E12-E144-A7AD-9EC7A469FBF0}" type="slidenum">
              <a:rPr lang="en-US" smtClean="0"/>
              <a:t>‹#›</a:t>
            </a:fld>
            <a:endParaRPr lang="en-US"/>
          </a:p>
        </p:txBody>
      </p:sp>
    </p:spTree>
    <p:extLst>
      <p:ext uri="{BB962C8B-B14F-4D97-AF65-F5344CB8AC3E}">
        <p14:creationId xmlns:p14="http://schemas.microsoft.com/office/powerpoint/2010/main" val="2037584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675"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675"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675"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675"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675"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dn2.webdamdb.com/md_6iJWlGGMqun1.mp4?1547662692"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dn2.webdamdb.com/md_wVLT9zgheqh6.mp4?1588009580"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eyc.org/resources/pubs/yc/spring202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027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skill in the Video Analysis Framework is identifying bias. As our vision travels out of the end of the binoculars, it is colored by our lens of bias. This is especially important to reflect on and identify because systemic oppression and personal biases (both implicit and explicit) are always present. Biases impact what we choose to focus on, what we observe, and how we interpret those observations. By intentionally pausing to identify biases BEFORE we interpret what we see and plan for improvement can help to disrupt the bias through more accurate and valid interpretations, and more effective and reliable plans.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192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questions we can explore to become more self-aware about our biases. Here are a few inspired by NAEYC’s </a:t>
            </a:r>
            <a:r>
              <a:rPr lang="en-US" i="1"/>
              <a:t>Advancing Equity in Early Childhood Education Position Statement</a:t>
            </a:r>
            <a:r>
              <a:rPr lang="en-US"/>
              <a:t> (2019):</a:t>
            </a:r>
          </a:p>
          <a:p>
            <a:pPr lvl="1">
              <a:buFont typeface="Arial" panose="020B0604020202020204" pitchFamily="34" charset="0"/>
              <a:buChar char="•"/>
            </a:pPr>
            <a:r>
              <a:rPr lang="en-US"/>
              <a:t>How do my culture, personal beliefs, values, and biases relate to structural inequities and their impact on children and families over time?</a:t>
            </a:r>
          </a:p>
          <a:p>
            <a:pPr lvl="1">
              <a:buFont typeface="Arial" panose="020B0604020202020204" pitchFamily="34" charset="0"/>
              <a:buChar char="•"/>
            </a:pPr>
            <a:r>
              <a:rPr lang="en-US"/>
              <a:t>What specific aspects of my background may impact my assumptions about children and families as I build relationships?</a:t>
            </a:r>
          </a:p>
          <a:p>
            <a:pPr lvl="1">
              <a:buFont typeface="Arial" panose="020B0604020202020204" pitchFamily="34" charset="0"/>
              <a:buChar char="•"/>
            </a:pPr>
            <a:r>
              <a:rPr lang="en-US"/>
              <a:t>When I become aware of a biased action, am I willing to take responsibility, use the opportunity to learn and reflect, resist becoming defensive, and repair the harm?</a:t>
            </a:r>
          </a:p>
          <a:p>
            <a:pPr lvl="1">
              <a:buFont typeface="Arial" panose="020B0604020202020204" pitchFamily="34" charset="0"/>
              <a:buChar char="•"/>
            </a:pPr>
            <a:r>
              <a:rPr lang="en-US"/>
              <a:t>What other questions might you ask?</a:t>
            </a:r>
          </a:p>
          <a:p>
            <a:pPr lvl="1">
              <a:buFont typeface="Arial" panose="020B0604020202020204" pitchFamily="34" charset="0"/>
              <a:buChar char="•"/>
            </a:pPr>
            <a:endParaRPr lang="en-US"/>
          </a:p>
          <a:p>
            <a:pPr marL="228600" lvl="0" indent="0">
              <a:buFont typeface="Arial" panose="020B0604020202020204" pitchFamily="34" charset="0"/>
              <a:buNone/>
            </a:pPr>
            <a:r>
              <a:rPr lang="en-US" b="1"/>
              <a:t>Reference</a:t>
            </a:r>
            <a:r>
              <a:rPr lang="en-US"/>
              <a:t>: National Association for the Education of Young Children (2019). Advancing equity in early childhood education position statement. https://</a:t>
            </a:r>
            <a:r>
              <a:rPr lang="en-US" err="1"/>
              <a:t>www.naeyc.org</a:t>
            </a:r>
            <a:r>
              <a:rPr lang="en-US"/>
              <a:t>/resources/position-statements/equity</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855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skill is </a:t>
            </a:r>
            <a:r>
              <a:rPr lang="en-US" b="1" i="1" dirty="0"/>
              <a:t>interpret</a:t>
            </a:r>
            <a:r>
              <a:rPr lang="en-US" dirty="0"/>
              <a:t>. This is when you take what you observed and use it as evidence to make responsive teaching decisions. It is where we connect what we </a:t>
            </a:r>
            <a:r>
              <a:rPr lang="en-US" b="1" dirty="0"/>
              <a:t>see</a:t>
            </a:r>
            <a:r>
              <a:rPr lang="en-US" dirty="0"/>
              <a:t> to what we </a:t>
            </a:r>
            <a:r>
              <a:rPr lang="en-US" b="1" dirty="0"/>
              <a:t>know</a:t>
            </a:r>
            <a:r>
              <a:rPr lang="en-US" dirty="0"/>
              <a:t> about the specific children and teachers, general child development, cultural practices, and teacher-child interactions. Ideally, our interpretations are as free of bias as possible, so we are not wrongly assuming something about the children or the interactions (e.g. “He doesn’t care about washing the baby dolls” may reflect a bias about boys not being caretakers). Additionally, when interpreting the impact of specific teaching practices, we take a strengths-based approach. We notice what educators did well and the positive impact it had on children. This is also an opportunity to propose alternative practices related to the focus that may have better supported children.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08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INSTRUCTOR</a:t>
            </a:r>
            <a:r>
              <a:rPr lang="en-US" dirty="0"/>
              <a:t>: Read the sample interpretation aloud or ask for a volunteer to read it.</a:t>
            </a:r>
          </a:p>
          <a:p>
            <a:endParaRPr lang="en-US" dirty="0"/>
          </a:p>
          <a:p>
            <a:r>
              <a:rPr lang="en-US" dirty="0"/>
              <a:t>This is an example of what an interpretation might sound like. What makes this a strong example?</a:t>
            </a:r>
          </a:p>
          <a:p>
            <a:r>
              <a:rPr lang="en-US" b="1" dirty="0"/>
              <a:t>(If needed, go back to the previous slide so learners can review the key elements of making an interpretation.)</a:t>
            </a:r>
          </a:p>
          <a:p>
            <a:endParaRPr lang="en-US" dirty="0"/>
          </a:p>
          <a:p>
            <a:r>
              <a:rPr lang="en-US" b="1" i="1" dirty="0"/>
              <a:t>Possible answers</a:t>
            </a:r>
            <a:r>
              <a:rPr lang="en-US" i="1" dirty="0"/>
              <a:t>: The interpretation is based upon specific behavioral observations that were made about what happened as the educator read a book with Michael. There is a strengths-based component where the educator points out the success of their first question. There is a suggestion for an alternative practice that may have worked better to encourage Michael to make a prediction.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866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fifth and final skill is plan to improve practice and disrupt bias. This is when educators identify specific things they will do to improve future practice and disrupt bias based on their observations, identified biases, and interpretations.</a:t>
            </a:r>
          </a:p>
          <a:p>
            <a:endParaRPr lang="en-US" dirty="0"/>
          </a:p>
          <a:p>
            <a:r>
              <a:rPr lang="en-US" dirty="0"/>
              <a:t>For example, let’s say an educator is focused on using wait time during read aloud to the whole class. One observation after watching a video of a read aloud session was that the educator waited for five seconds or less after asking a question about the book. While two or three students consistently raised their hands in this time frame, the rest of the children were sitting quietly and looking at the book. Therefore, part of the educator’s plan to improve practice may be to place a sticky note on each page where he will ask a question with the words “Wait 10 seconds” written underneath the question as a reminder. </a:t>
            </a:r>
          </a:p>
          <a:p>
            <a:endParaRPr lang="en-US" dirty="0"/>
          </a:p>
          <a:p>
            <a:r>
              <a:rPr lang="en-US" dirty="0"/>
              <a:t>When the educator looked back at the video of their interactions with an eye toward understanding what biases might be at play, the educator paid attention to the differences in their interactions with boys and girls. The educator noticed he called on boys more often to answer questions and, after calling on them, gave them more time to respond. So, another part of his plan to improve may be to alternate calling on boys and girls, or to use the class list to keep track of who he is calling on, and to slowly count to five in his head each time he calls on a child to respond to a question. He further decides to share this with the children “I have noticed that I don’t always give everyone enough time to respond to my questions. Will you help me remember? I am going to count to 5 in my head after I call on you and if you need more time you can give me a hand signal.”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391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b="1">
                <a:latin typeface="Calibri"/>
                <a:cs typeface="Calibri"/>
              </a:rPr>
              <a:t>Note for instructor</a:t>
            </a:r>
            <a:r>
              <a:rPr lang="en-US" sz="650">
                <a:latin typeface="Calibri"/>
                <a:cs typeface="Calibri"/>
              </a:rPr>
              <a:t>: This is an opportunity to check learners' understanding of the VAF and how the pieces work together. You can ask learners to define each element and to brainstorm some examples of how they imagine this might look in practice. </a:t>
            </a:r>
          </a:p>
          <a:p>
            <a:endParaRPr lang="en-US" sz="650">
              <a:latin typeface="Calibri"/>
              <a:cs typeface="Calibri"/>
            </a:endParaRPr>
          </a:p>
          <a:p>
            <a:r>
              <a:rPr lang="en-US" sz="650">
                <a:latin typeface="Calibri"/>
                <a:cs typeface="Calibri"/>
              </a:rPr>
              <a:t>Questions:</a:t>
            </a:r>
          </a:p>
          <a:p>
            <a:pPr>
              <a:buFont typeface="Arial" panose="020B0604020202020204" pitchFamily="34" charset="0"/>
              <a:buChar char="•"/>
            </a:pPr>
            <a:r>
              <a:rPr lang="en-US" sz="650">
                <a:latin typeface="Calibri"/>
                <a:cs typeface="Calibri"/>
              </a:rPr>
              <a:t>How do you understand the Video Analysis Framework (VAF)?</a:t>
            </a:r>
          </a:p>
          <a:p>
            <a:pPr>
              <a:buFont typeface="Arial" panose="020B0604020202020204" pitchFamily="34" charset="0"/>
              <a:buChar char="•"/>
            </a:pPr>
            <a:r>
              <a:rPr lang="en-US" sz="650">
                <a:latin typeface="Calibri"/>
                <a:cs typeface="Calibri"/>
              </a:rPr>
              <a:t>How might this be useful for you as an educator?</a:t>
            </a:r>
          </a:p>
          <a:p>
            <a:pPr>
              <a:buFont typeface="Arial" panose="020B0604020202020204" pitchFamily="34" charset="0"/>
              <a:buChar char="•"/>
            </a:pPr>
            <a:r>
              <a:rPr lang="en-US" sz="650">
                <a:latin typeface="Calibri"/>
                <a:cs typeface="Calibri"/>
              </a:rPr>
              <a:t>How might the VAF help you understand some of the learning experiences you have already had?</a:t>
            </a:r>
          </a:p>
          <a:p>
            <a:pPr>
              <a:buFont typeface="Arial" panose="020B0604020202020204" pitchFamily="34" charset="0"/>
              <a:buChar char="•"/>
            </a:pPr>
            <a:r>
              <a:rPr lang="en-US" sz="650">
                <a:latin typeface="Calibri"/>
                <a:cs typeface="Calibri"/>
              </a:rPr>
              <a:t>What elements of this framework might have been missing that could strengthen your learning about teaching?</a:t>
            </a:r>
          </a:p>
          <a:p>
            <a:pPr>
              <a:buFont typeface="Arial" panose="020B0604020202020204" pitchFamily="34" charset="0"/>
              <a:buChar char="•"/>
            </a:pPr>
            <a:r>
              <a:rPr lang="en-US" sz="650">
                <a:latin typeface="Calibri"/>
                <a:cs typeface="Calibri"/>
              </a:rPr>
              <a:t>What else do you wonder about?</a:t>
            </a:r>
          </a:p>
          <a:p>
            <a:endParaRPr lang="en-US" sz="650" i="1">
              <a:latin typeface="Calibri"/>
              <a:cs typeface="Calibri"/>
            </a:endParaRPr>
          </a:p>
          <a:p>
            <a:endParaRPr lang="en-US" sz="65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6904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Round #1: </a:t>
            </a:r>
            <a:r>
              <a:rPr lang="en-US" dirty="0"/>
              <a:t>Slides 16-32  provides guided whole group practice using the VAF to analyze videos of teacher-child interactions with a focus on Emotional Literacy. The materials from the Mini-Lessons provided in Basket 2 are used in this section. You can choose to swap out a different focus depending on the demands of your course work. There are nine mini-lessons provided, and you are free to use your own content focus. </a:t>
            </a:r>
          </a:p>
          <a:p>
            <a:endParaRPr lang="en-US" dirty="0"/>
          </a:p>
          <a:p>
            <a:r>
              <a:rPr lang="en-US" dirty="0"/>
              <a:t>This section of the deck includes all the Introduction slides and then application slides for practicing each skill.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Time: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1" dirty="0"/>
              <a:t>Let’s Practice Using the Visual Analysis Framework: </a:t>
            </a:r>
            <a:r>
              <a:rPr lang="en-US" b="0" dirty="0"/>
              <a:t>60 min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333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amend the objectives to the fit your content focus if you choose another one other than emotional literacy.</a:t>
            </a:r>
          </a:p>
          <a:p>
            <a:endParaRPr lang="en-US" dirty="0"/>
          </a:p>
          <a:p>
            <a:r>
              <a:rPr lang="en-US" dirty="0"/>
              <a:t>Additionally, you may choose to use the handout provided in this section to help learners practice using it when they work together in small groups and in the Educator-Coach Role Play.</a:t>
            </a:r>
          </a:p>
          <a:p>
            <a:endParaRPr lang="en-US" dirty="0"/>
          </a:p>
          <a:p>
            <a:r>
              <a:rPr lang="en-US" dirty="0"/>
              <a:t>We have included all the introduction section slides in this section as well. Feel free to adapt as needed.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8749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gn="l" rtl="0">
              <a:lnSpc>
                <a:spcPct val="100000"/>
              </a:lnSpc>
              <a:spcBef>
                <a:spcPts val="0"/>
              </a:spcBef>
              <a:spcAft>
                <a:spcPts val="0"/>
              </a:spcAft>
              <a:buNone/>
            </a:pPr>
            <a:r>
              <a:rPr lang="en-US" sz="800" b="1" dirty="0">
                <a:solidFill>
                  <a:schemeClr val="dk1"/>
                </a:solidFill>
              </a:rPr>
              <a:t>Presenter Notes:</a:t>
            </a:r>
          </a:p>
          <a:p>
            <a:pPr marL="0" lvl="0" algn="l" rtl="0">
              <a:lnSpc>
                <a:spcPct val="100000"/>
              </a:lnSpc>
              <a:spcBef>
                <a:spcPts val="0"/>
              </a:spcBef>
              <a:spcAft>
                <a:spcPts val="0"/>
              </a:spcAft>
              <a:buNone/>
            </a:pPr>
            <a:endParaRPr lang="en-US" sz="800" b="1" dirty="0">
              <a:solidFill>
                <a:schemeClr val="dk1"/>
              </a:solidFill>
            </a:endParaRPr>
          </a:p>
          <a:p>
            <a:pPr marL="0" lvl="0" algn="l" rtl="0">
              <a:lnSpc>
                <a:spcPct val="100000"/>
              </a:lnSpc>
              <a:spcBef>
                <a:spcPts val="0"/>
              </a:spcBef>
              <a:spcAft>
                <a:spcPts val="0"/>
              </a:spcAft>
              <a:buNone/>
            </a:pPr>
            <a:r>
              <a:rPr lang="en-US" sz="800" dirty="0"/>
              <a:t>[Allow 2–3 minutes for this activity.] </a:t>
            </a:r>
          </a:p>
          <a:p>
            <a:pPr marL="0" lvl="0" algn="l" rtl="0">
              <a:lnSpc>
                <a:spcPct val="100000"/>
              </a:lnSpc>
              <a:spcBef>
                <a:spcPts val="0"/>
              </a:spcBef>
              <a:spcAft>
                <a:spcPts val="0"/>
              </a:spcAft>
              <a:buNone/>
            </a:pPr>
            <a:endParaRPr lang="en-US" sz="800" i="1" dirty="0"/>
          </a:p>
          <a:p>
            <a:pPr marL="463550" lvl="0" algn="l" rtl="0">
              <a:lnSpc>
                <a:spcPct val="100000"/>
              </a:lnSpc>
              <a:spcBef>
                <a:spcPts val="0"/>
              </a:spcBef>
              <a:spcAft>
                <a:spcPts val="0"/>
              </a:spcAft>
              <a:buNone/>
            </a:pPr>
            <a:r>
              <a:rPr lang="en-US" sz="800" i="1" dirty="0"/>
              <a:t>As a reminder, we are a community of learners who are invested in our own and one another’s learning and who draw from our peers as a source of learning, too. </a:t>
            </a:r>
            <a:r>
              <a:rPr lang="en-US" sz="800" i="1" dirty="0">
                <a:solidFill>
                  <a:schemeClr val="dk1"/>
                </a:solidFill>
              </a:rPr>
              <a:t>Reviewing our community agreements, which we created during the first live session, I’d like to remind everyone that we agree to stay engaged, speak your truth, listen to understand, keep confidentiality, and ask for help when you need to. </a:t>
            </a:r>
          </a:p>
          <a:p>
            <a:pPr marL="463550" lvl="0" algn="l" rtl="0">
              <a:lnSpc>
                <a:spcPct val="100000"/>
              </a:lnSpc>
              <a:spcBef>
                <a:spcPts val="0"/>
              </a:spcBef>
              <a:spcAft>
                <a:spcPts val="0"/>
              </a:spcAft>
              <a:buClr>
                <a:schemeClr val="dk1"/>
              </a:buClr>
              <a:buSzPts val="1100"/>
              <a:buFont typeface="Arial"/>
              <a:buNone/>
            </a:pPr>
            <a:endParaRPr lang="en-US" sz="800" dirty="0">
              <a:solidFill>
                <a:schemeClr val="dk1"/>
              </a:solidFill>
            </a:endParaRPr>
          </a:p>
          <a:p>
            <a:pPr marL="463550" lvl="0" algn="l" rtl="0">
              <a:lnSpc>
                <a:spcPct val="100000"/>
              </a:lnSpc>
              <a:spcBef>
                <a:spcPts val="0"/>
              </a:spcBef>
              <a:spcAft>
                <a:spcPts val="0"/>
              </a:spcAft>
              <a:buClr>
                <a:schemeClr val="dk1"/>
              </a:buClr>
              <a:buSzPts val="1100"/>
              <a:buFont typeface="Arial"/>
              <a:buNone/>
            </a:pPr>
            <a:r>
              <a:rPr lang="en-US" sz="800" i="1" dirty="0">
                <a:solidFill>
                  <a:schemeClr val="dk1"/>
                </a:solidFill>
              </a:rPr>
              <a:t>Is there anything you would like to add, or is there anything you need today to make you a successful learner? </a:t>
            </a:r>
            <a:endParaRPr lang="en-US" sz="800" i="1" dirty="0"/>
          </a:p>
          <a:p>
            <a:pPr marL="0" lvl="0" indent="0" algn="l" rtl="0">
              <a:lnSpc>
                <a:spcPct val="100000"/>
              </a:lnSpc>
              <a:spcBef>
                <a:spcPts val="0"/>
              </a:spcBef>
              <a:spcAft>
                <a:spcPts val="0"/>
              </a:spcAft>
              <a:buNone/>
            </a:pPr>
            <a:endParaRPr lang="en-US" sz="800" dirty="0"/>
          </a:p>
          <a:p>
            <a:pPr marL="0" lvl="0" indent="0" algn="l" rtl="0">
              <a:lnSpc>
                <a:spcPct val="100000"/>
              </a:lnSpc>
              <a:spcBef>
                <a:spcPts val="0"/>
              </a:spcBef>
              <a:spcAft>
                <a:spcPts val="0"/>
              </a:spcAft>
              <a:buClr>
                <a:schemeClr val="dk1"/>
              </a:buClr>
              <a:buSzPts val="1100"/>
              <a:buFont typeface="Arial"/>
              <a:buNone/>
            </a:pPr>
            <a:r>
              <a:rPr lang="en-US" sz="800" i="0" dirty="0">
                <a:solidFill>
                  <a:schemeClr val="dk1"/>
                </a:solidFill>
                <a:latin typeface="Calibri"/>
                <a:ea typeface="Calibri"/>
                <a:cs typeface="Calibri"/>
                <a:sym typeface="Calibri"/>
              </a:rPr>
              <a:t>Note: </a:t>
            </a:r>
            <a:r>
              <a:rPr lang="en-US" sz="800" dirty="0">
                <a:solidFill>
                  <a:schemeClr val="dk1"/>
                </a:solidFill>
                <a:latin typeface="Calibri"/>
                <a:ea typeface="Calibri"/>
                <a:cs typeface="Calibri"/>
                <a:sym typeface="Calibri"/>
              </a:rPr>
              <a:t>Make sure to always ask, in addition to checking in on these standing agreements,</a:t>
            </a:r>
          </a:p>
          <a:p>
            <a:pPr marL="0" lvl="0" indent="0" algn="l" rtl="0">
              <a:lnSpc>
                <a:spcPct val="100000"/>
              </a:lnSpc>
              <a:spcBef>
                <a:spcPts val="0"/>
              </a:spcBef>
              <a:spcAft>
                <a:spcPts val="0"/>
              </a:spcAft>
              <a:buClr>
                <a:schemeClr val="dk1"/>
              </a:buClr>
              <a:buSzPts val="1100"/>
              <a:buFont typeface="Arial"/>
              <a:buNone/>
            </a:pPr>
            <a:endParaRPr lang="en-US" sz="800" dirty="0">
              <a:solidFill>
                <a:schemeClr val="dk1"/>
              </a:solidFill>
              <a:latin typeface="Calibri"/>
              <a:ea typeface="Calibri"/>
              <a:cs typeface="Calibri"/>
              <a:sym typeface="Calibri"/>
            </a:endParaRPr>
          </a:p>
          <a:p>
            <a:pPr marL="685800" lvl="2" indent="0" algn="l" rtl="0">
              <a:lnSpc>
                <a:spcPct val="100000"/>
              </a:lnSpc>
              <a:spcBef>
                <a:spcPts val="0"/>
              </a:spcBef>
              <a:spcAft>
                <a:spcPts val="0"/>
              </a:spcAft>
              <a:buClr>
                <a:schemeClr val="dk1"/>
              </a:buClr>
              <a:buSzPts val="1100"/>
              <a:buFont typeface="Arial"/>
              <a:buNone/>
            </a:pPr>
            <a:r>
              <a:rPr lang="en-US" sz="800" dirty="0">
                <a:solidFill>
                  <a:schemeClr val="dk1"/>
                </a:solidFill>
                <a:latin typeface="Calibri"/>
                <a:ea typeface="Calibri"/>
                <a:cs typeface="Calibri"/>
                <a:sym typeface="Calibri"/>
              </a:rPr>
              <a:t>“Is there anything else you need during this time together?”</a:t>
            </a:r>
          </a:p>
          <a:p>
            <a:pPr marL="0" lvl="2" indent="0" algn="l" rtl="0">
              <a:lnSpc>
                <a:spcPct val="100000"/>
              </a:lnSpc>
              <a:spcBef>
                <a:spcPts val="0"/>
              </a:spcBef>
              <a:spcAft>
                <a:spcPts val="0"/>
              </a:spcAft>
              <a:buClr>
                <a:schemeClr val="dk1"/>
              </a:buClr>
              <a:buSzPts val="1100"/>
              <a:buFont typeface="Arial"/>
              <a:buNone/>
            </a:pPr>
            <a:endParaRPr lang="en-US" sz="800" dirty="0">
              <a:solidFill>
                <a:schemeClr val="dk1"/>
              </a:solidFill>
              <a:latin typeface="Calibri"/>
              <a:ea typeface="Calibri"/>
              <a:cs typeface="Calibri"/>
              <a:sym typeface="Calibri"/>
            </a:endParaRPr>
          </a:p>
          <a:p>
            <a:pPr marL="0" lvl="2" indent="0" algn="l" rtl="0">
              <a:lnSpc>
                <a:spcPct val="100000"/>
              </a:lnSpc>
              <a:spcBef>
                <a:spcPts val="0"/>
              </a:spcBef>
              <a:spcAft>
                <a:spcPts val="0"/>
              </a:spcAft>
              <a:buClr>
                <a:schemeClr val="dk1"/>
              </a:buClr>
              <a:buSzPts val="1100"/>
              <a:buFont typeface="Arial"/>
              <a:buNone/>
            </a:pPr>
            <a:r>
              <a:rPr lang="en-US" sz="800" dirty="0">
                <a:solidFill>
                  <a:schemeClr val="dk1"/>
                </a:solidFill>
                <a:latin typeface="Calibri"/>
                <a:ea typeface="Calibri"/>
                <a:cs typeface="Calibri"/>
                <a:sym typeface="Calibri"/>
              </a:rPr>
              <a:t>This allows someone who might have a plumber coming during this time to let everyone know ahead of time that they may need to step away or turn their camera off. Another example could be a parent who has a child who may be calling home sick from school. We want to make sure the community feels safe and held.</a:t>
            </a:r>
            <a:endParaRPr lang="en-US" sz="8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942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early learning environments are often busy places with many things happening at once, it’s important to begin by selecting a focus. In other words, what will you specifically pay attention to while allowing everything else to remain in the background and out of view? Think of selecting a focus like using a pair of binoculars. Once you adjust the focus wheel and look through the lenses, you’re looking closely and clearly at one specific thing.</a:t>
            </a:r>
          </a:p>
          <a:p>
            <a:endParaRPr lang="en-US" dirty="0"/>
          </a:p>
          <a:p>
            <a:r>
              <a:rPr lang="en-US" dirty="0"/>
              <a:t>A focus is usually related to concepts you are learning about, such as building emotional vocabulary, or your own professional development goals, such as a desire to improve your teaching when it comes to transitions between activities. The most important thing is that the focus for your reflection and analysis is clearly defined and specific.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871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b="1" dirty="0">
                <a:latin typeface="Calibri"/>
                <a:cs typeface="Calibri"/>
              </a:rPr>
              <a:t>Note to Instructors: </a:t>
            </a:r>
            <a:r>
              <a:rPr lang="en-US" sz="650" dirty="0">
                <a:latin typeface="Calibri"/>
                <a:cs typeface="Calibri"/>
              </a:rPr>
              <a:t>There are four sections to this slide deck and represent four separate explorations and applications of the Video Analysis Framework (VAF).</a:t>
            </a:r>
            <a:endParaRPr lang="en-US" dirty="0">
              <a:latin typeface="Calibri"/>
              <a:cs typeface="Calibri"/>
            </a:endParaRPr>
          </a:p>
          <a:p>
            <a:r>
              <a:rPr lang="en-US" sz="650" dirty="0"/>
              <a:t> </a:t>
            </a:r>
          </a:p>
          <a:p>
            <a:pPr marL="349250" indent="-342900">
              <a:lnSpc>
                <a:spcPct val="120000"/>
              </a:lnSpc>
              <a:spcBef>
                <a:spcPts val="600"/>
              </a:spcBef>
              <a:buAutoNum type="arabicPeriod"/>
            </a:pPr>
            <a:r>
              <a:rPr lang="en-US" sz="650" u="sng" dirty="0"/>
              <a:t>Introduction to the Video Analysis Framework (slides 4-15): </a:t>
            </a:r>
            <a:r>
              <a:rPr lang="en-US" sz="650" i="0" dirty="0"/>
              <a:t>This section outlines the framework and each element so learners understand our approach to teaching practice-based learning in early childhood. By providing explicit guidance to engage in this approach to learning, learners can own more of their learning process. This guidance also motivates them to acquire the skills effective teaching requires. You can provide this section of the slide deck to your learners ahead of class so you can spend more time discussing the various elements and answering any</a:t>
            </a:r>
            <a:r>
              <a:rPr lang="en-US" sz="650" dirty="0"/>
              <a:t> questions.</a:t>
            </a:r>
          </a:p>
          <a:p>
            <a:pPr marL="349250" indent="-342900">
              <a:lnSpc>
                <a:spcPct val="120000"/>
              </a:lnSpc>
              <a:spcBef>
                <a:spcPts val="600"/>
              </a:spcBef>
              <a:buAutoNum type="arabicPeriod"/>
            </a:pPr>
            <a:r>
              <a:rPr lang="en-US" sz="650" u="sng" dirty="0"/>
              <a:t>Let’s practice using the VAF (slides 16-32):</a:t>
            </a:r>
            <a:r>
              <a:rPr lang="en-US" sz="650" dirty="0"/>
              <a:t> </a:t>
            </a:r>
            <a:r>
              <a:rPr lang="en-US" sz="650" i="0" dirty="0"/>
              <a:t>This section suggests instructors guide learners step-by-step through the Video Analysis Framework. A specific teaching practice is provided as the focus of analysis.</a:t>
            </a:r>
          </a:p>
          <a:p>
            <a:pPr marL="349250" marR="0" lvl="0" indent="-342900" algn="l" defTabSz="914400" rtl="0" eaLnBrk="1" fontAlgn="auto" latinLnBrk="0" hangingPunct="1">
              <a:lnSpc>
                <a:spcPct val="120000"/>
              </a:lnSpc>
              <a:spcBef>
                <a:spcPts val="600"/>
              </a:spcBef>
              <a:spcAft>
                <a:spcPts val="0"/>
              </a:spcAft>
              <a:buClr>
                <a:srgbClr val="000000"/>
              </a:buClr>
              <a:buSzPts val="1400"/>
              <a:buFont typeface="Arial"/>
              <a:buAutoNum type="arabicPeriod"/>
              <a:tabLst/>
              <a:defRPr/>
            </a:pPr>
            <a:r>
              <a:rPr lang="en-US" sz="650" u="sng" dirty="0"/>
              <a:t>Working together with the VAF (slides 33-39):</a:t>
            </a:r>
            <a:r>
              <a:rPr lang="en-US" sz="650" dirty="0"/>
              <a:t> </a:t>
            </a:r>
            <a:r>
              <a:rPr lang="en-US" sz="650" i="0" dirty="0"/>
              <a:t>This section suggests increasing learner autonomy by having small groups use the VAF to analyze a video related to a specific teaching practice that is provided to them (focus). By having students do this together, we leverage the power of collective thinking.</a:t>
            </a:r>
          </a:p>
          <a:p>
            <a:pPr marL="349250" marR="0" lvl="0" indent="-342900" algn="l" defTabSz="914400" rtl="0" eaLnBrk="1" fontAlgn="auto" latinLnBrk="0" hangingPunct="1">
              <a:lnSpc>
                <a:spcPct val="120000"/>
              </a:lnSpc>
              <a:spcBef>
                <a:spcPts val="600"/>
              </a:spcBef>
              <a:spcAft>
                <a:spcPts val="0"/>
              </a:spcAft>
              <a:buClr>
                <a:srgbClr val="000000"/>
              </a:buClr>
              <a:buSzPts val="1400"/>
              <a:buFont typeface="Arial"/>
              <a:buAutoNum type="arabicPeriod"/>
              <a:tabLst/>
              <a:defRPr/>
            </a:pPr>
            <a:r>
              <a:rPr lang="en-US" sz="650" u="sng" dirty="0"/>
              <a:t>Role play with the VAF (slides 40-46):</a:t>
            </a:r>
            <a:r>
              <a:rPr lang="en-US" sz="650" dirty="0"/>
              <a:t> </a:t>
            </a:r>
            <a:r>
              <a:rPr lang="en-US" sz="650" i="0" dirty="0"/>
              <a:t>This section suggests using the VAF in pairs as a role-play exercise. </a:t>
            </a:r>
            <a:r>
              <a:rPr lang="en-US" sz="800" i="0" dirty="0"/>
              <a:t>One learner will take on the role of the educator, and one will take on the role of the coach. </a:t>
            </a:r>
            <a:r>
              <a:rPr lang="en-US" sz="1600" b="0" i="0" dirty="0">
                <a:solidFill>
                  <a:srgbClr val="000000"/>
                </a:solidFill>
                <a:effectLst/>
              </a:rPr>
              <a:t>In the educator role, participants share their focus, observations and interpretations, while also reflecting on potential biases. In the coach role, participants provide feedback to the educator, which is </a:t>
            </a:r>
            <a:r>
              <a:rPr lang="en-US" sz="650" i="0" dirty="0"/>
              <a:t>an opportunity for learners to use what they learned in Basket 1 about providing feedback and apply it to the VAF.</a:t>
            </a:r>
          </a:p>
          <a:p>
            <a:pPr marL="6350" marR="0" lvl="0" indent="0" algn="l" defTabSz="914400" rtl="0" eaLnBrk="1" fontAlgn="auto" latinLnBrk="0" hangingPunct="1">
              <a:lnSpc>
                <a:spcPct val="120000"/>
              </a:lnSpc>
              <a:spcBef>
                <a:spcPts val="600"/>
              </a:spcBef>
              <a:spcAft>
                <a:spcPts val="0"/>
              </a:spcAft>
              <a:buClr>
                <a:srgbClr val="000000"/>
              </a:buClr>
              <a:buSzPts val="1400"/>
              <a:buFont typeface="Arial"/>
              <a:buNone/>
              <a:tabLst/>
              <a:defRPr/>
            </a:pPr>
            <a:endParaRPr lang="en-US" sz="650" dirty="0"/>
          </a:p>
          <a:p>
            <a:pPr marL="6350" indent="0">
              <a:lnSpc>
                <a:spcPct val="120000"/>
              </a:lnSpc>
              <a:spcBef>
                <a:spcPts val="600"/>
              </a:spcBef>
            </a:pPr>
            <a:r>
              <a:rPr lang="en-US" sz="650" dirty="0"/>
              <a:t>While all these activities focus on having the learners explore and develop their own understanding of the Video Analysis Framework, we invite instructors to use the VAF handout and these slides to craft their own practice-based course work.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138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practice this skill: </a:t>
            </a:r>
            <a:endParaRPr lang="en-US" dirty="0"/>
          </a:p>
          <a:p>
            <a:r>
              <a:rPr lang="en-US" dirty="0"/>
              <a:t>You may choose to provide this slide and videos with its activity to learners prior to class meeting to help focus time together on analysis and discussion. You can use the vocabulary lists to generate a class emotional vocabulary list too. </a:t>
            </a:r>
          </a:p>
          <a:p>
            <a:endParaRPr lang="en-US" dirty="0"/>
          </a:p>
          <a:p>
            <a:r>
              <a:rPr lang="en-US" dirty="0"/>
              <a:t>This material is taken from the mini lesson: Emotional Literacy which can be found in the LMS or using the link on the slide.</a:t>
            </a:r>
          </a:p>
          <a:p>
            <a:endParaRPr lang="en-US" dirty="0"/>
          </a:p>
          <a:p>
            <a:r>
              <a:rPr lang="en-US" dirty="0"/>
              <a:t>It can be useful for your learners who may also be educators with classrooms of their own to provide examples of how they do this in their classrooms of if they have any ideas about how they might implement. </a:t>
            </a:r>
          </a:p>
          <a:p>
            <a:r>
              <a:rPr lang="en-US" dirty="0"/>
              <a:t>-------</a:t>
            </a:r>
          </a:p>
          <a:p>
            <a:r>
              <a:rPr lang="en-US" dirty="0"/>
              <a:t>Since early learning environments are often busy places with many things happening at once, it’s important to choose a focus first. In other words, what will you specifically pay attention to while allowing everything else to remain in the background and out of view? Think of selecting a focus like using a pair of binoculars. Once you adjust the focus wheel and look through the lenses, you’re looking closely and clearly at one specific thing.</a:t>
            </a:r>
          </a:p>
          <a:p>
            <a:endParaRPr lang="en-US" dirty="0"/>
          </a:p>
          <a:p>
            <a:r>
              <a:rPr lang="en-US" dirty="0"/>
              <a:t>A focus is usually related to concepts you are learning about, such as building emotional vocabulary, or your own professional development goals, such as a desire to improve your teaching when it comes to transitions between activities. The most important thing is that the focus for your reflection and analysis is clearly defined and specific.</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8004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skill is observation. This is related to the skills you have already practiced in Basket 1: Visual Thinking Strategies’ second question of ‘What do you see that tells you that?’ The intent in the observation portion is to make descriptive, behavioral, and specific observations about child development and interactions between educators and children. It is objectively noticing and describing what is going on without inserting your own opinions, judgements, or emotional reactions. What is it we see through the first lens of the binoculars?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062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practice this skill: </a:t>
            </a:r>
          </a:p>
          <a:p>
            <a:endParaRPr lang="en-US" dirty="0"/>
          </a:p>
          <a:p>
            <a:r>
              <a:rPr lang="en-US" dirty="0"/>
              <a:t>Total time for this is 20- 30 minutes depending on the experience and skill of your learners. It is essential to make sure they understand </a:t>
            </a:r>
            <a:r>
              <a:rPr lang="en-US" b="1" dirty="0"/>
              <a:t>descriptive, specific, and behavioral. </a:t>
            </a:r>
            <a:r>
              <a:rPr lang="en-US" b="0" dirty="0"/>
              <a:t>Time spent on this skill will be invaluable as they move along in the profession. You may choose to display the next slide (Observation Examples) as a reminder before watching video.  </a:t>
            </a:r>
            <a:endParaRPr lang="en-US" b="1" dirty="0"/>
          </a:p>
          <a:p>
            <a:endParaRPr lang="en-US" dirty="0"/>
          </a:p>
          <a:p>
            <a:r>
              <a:rPr lang="en-US" dirty="0"/>
              <a:t>You may choose to provide this slide and videos with its activity to learners prior to class meeting to help focus time together on analysis and discussion. If you are meeting on subsequent days, you can provide the </a:t>
            </a:r>
            <a:r>
              <a:rPr lang="en-US" b="1" dirty="0"/>
              <a:t>focus and content </a:t>
            </a:r>
            <a:r>
              <a:rPr lang="en-US" dirty="0"/>
              <a:t>videos for homework and discuss in class and then provide the Practices in Action videos for them to watch on their own at least once before coming to class. You cannot watch a video too many times. </a:t>
            </a:r>
          </a:p>
          <a:p>
            <a:endParaRPr lang="en-US" dirty="0"/>
          </a:p>
          <a:p>
            <a:r>
              <a:rPr lang="en-US" dirty="0"/>
              <a:t>For Pair and Share </a:t>
            </a:r>
          </a:p>
          <a:p>
            <a:pPr>
              <a:buFont typeface="Arial" panose="020B0604020202020204" pitchFamily="34" charset="0"/>
              <a:buChar char="•"/>
            </a:pPr>
            <a:r>
              <a:rPr lang="en-US" dirty="0"/>
              <a:t>You may choose to display the observation examples </a:t>
            </a:r>
          </a:p>
          <a:p>
            <a:pPr>
              <a:buFont typeface="Arial" panose="020B0604020202020204" pitchFamily="34" charset="0"/>
              <a:buChar char="•"/>
            </a:pPr>
            <a:r>
              <a:rPr lang="en-US" dirty="0"/>
              <a:t>remind learners to provide feedback to one another that includes: </a:t>
            </a:r>
          </a:p>
          <a:p>
            <a:pPr>
              <a:buFont typeface="Arial" panose="020B0604020202020204" pitchFamily="34" charset="0"/>
              <a:buChar char="•"/>
            </a:pPr>
            <a:r>
              <a:rPr lang="en-US" dirty="0"/>
              <a:t>Positive observation (e.g., </a:t>
            </a:r>
            <a:r>
              <a:rPr lang="en-US" i="1" dirty="0"/>
              <a:t>You did a great job describing the child reaching and talking)</a:t>
            </a:r>
          </a:p>
          <a:p>
            <a:pPr>
              <a:buFont typeface="Arial" panose="020B0604020202020204" pitchFamily="34" charset="0"/>
              <a:buChar char="•"/>
            </a:pPr>
            <a:r>
              <a:rPr lang="en-US" dirty="0"/>
              <a:t>Connection to content (e.g., </a:t>
            </a:r>
            <a:r>
              <a:rPr lang="en-US" i="1" dirty="0"/>
              <a:t>You highlighted the incidental teaching that was talked about in the instructional video</a:t>
            </a:r>
            <a:r>
              <a:rPr lang="en-US" dirty="0"/>
              <a:t>)</a:t>
            </a:r>
          </a:p>
          <a:p>
            <a:pPr>
              <a:buFont typeface="Arial" panose="020B0604020202020204" pitchFamily="34" charset="0"/>
              <a:buChar char="•"/>
            </a:pPr>
            <a:r>
              <a:rPr lang="en-US" dirty="0"/>
              <a:t>Suggestions for alternate practice (e.g., </a:t>
            </a:r>
            <a:r>
              <a:rPr lang="en-US" i="1" dirty="0"/>
              <a:t>I wonder if it would help to change your statement of ‘he was bored’ to ‘he kept looking away</a:t>
            </a:r>
            <a:r>
              <a:rPr lang="en-US" dirty="0"/>
              <a:t>’)</a:t>
            </a:r>
          </a:p>
          <a:p>
            <a:pPr>
              <a:buFont typeface="Arial" panose="020B0604020202020204" pitchFamily="34" charset="0"/>
              <a:buChar char="•"/>
            </a:pPr>
            <a:r>
              <a:rPr lang="en-US" dirty="0"/>
              <a:t>Encouraging end (e.g., </a:t>
            </a:r>
            <a:r>
              <a:rPr lang="en-US" i="1" dirty="0"/>
              <a:t>Hearing your observation made me feel like I was there</a:t>
            </a:r>
            <a:r>
              <a:rPr lang="en-US" dirty="0"/>
              <a:t>)</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Practicing this structure for feedback will help learners and educators when they are sharing videos of their own practice. The learning activity in </a:t>
            </a:r>
            <a:r>
              <a:rPr lang="en-US" b="1" dirty="0"/>
              <a:t>Basket 1: Providing Feedback</a:t>
            </a:r>
            <a:r>
              <a:rPr lang="en-US" dirty="0"/>
              <a:t> is a good prior activity and reminder.</a:t>
            </a:r>
          </a:p>
          <a:p>
            <a:pPr marL="228600" indent="0">
              <a:buFont typeface="Arial" panose="020B0604020202020204" pitchFamily="34" charset="0"/>
              <a:buNone/>
            </a:pPr>
            <a:endParaRPr lang="en-US" dirty="0"/>
          </a:p>
          <a:p>
            <a:r>
              <a:rPr lang="en-US" dirty="0"/>
              <a:t>This material is taken from the mini lesson: Emotional Literacy which can be found in the LMS or using the link on the slide.</a:t>
            </a:r>
          </a:p>
          <a:p>
            <a:endParaRPr lang="en-US" dirty="0"/>
          </a:p>
          <a:p>
            <a:r>
              <a:rPr lang="en-US"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second skill is observation. This is related to the skills you have already practiced in Basket 1: Visual Thinking Strategies’ second question of ‘What do you see that tells you that?’ The intent in the observation portion is to make descriptive, behavioral, and specific observations about child development and interactions between educators and children. It is objectively noticing and describing what is going on without inserting your own opinions, judgements, or emotional reactions. What is it we see through the first lens of the binoculars?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10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t>You can put this slide up for the pairs when they are sharing their observations to help them refine their observations. You may also choose to show this slide before starting to watch the videos as a reminder. </a:t>
            </a:r>
            <a:endParaRPr lang="en-US" dirty="0"/>
          </a:p>
          <a:p>
            <a:r>
              <a:rPr lang="en-US" sz="650" dirty="0"/>
              <a:t>----</a:t>
            </a:r>
          </a:p>
          <a:p>
            <a:endParaRPr lang="en-US" dirty="0"/>
          </a:p>
          <a:p>
            <a:r>
              <a:rPr lang="en-US" sz="650" b="1" dirty="0"/>
              <a:t>Answer: </a:t>
            </a:r>
            <a:r>
              <a:rPr lang="en-US" sz="650" b="0" dirty="0"/>
              <a:t>Example 1 is descriptive, behavioral, and specific. The observation includes a specific timestamp where the interaction occurred. It describes specific behaviors (educator gets down on the child’s level, educator makes eye contact with child, child nods, child sits in educator’s lap).</a:t>
            </a:r>
            <a:r>
              <a:rPr lang="en-US" sz="650" dirty="0"/>
              <a:t> </a:t>
            </a:r>
            <a:endParaRPr lang="en-US" sz="650" b="0" dirty="0"/>
          </a:p>
          <a:p>
            <a:endParaRPr lang="en-US" b="0" dirty="0"/>
          </a:p>
          <a:p>
            <a:r>
              <a:rPr lang="en-US" sz="650" b="0" dirty="0"/>
              <a:t>Example 2 is not descriptive, behavioral, and specific. It states an opinion and assumes how the child was feeling.</a:t>
            </a:r>
          </a:p>
          <a:p>
            <a:endParaRPr lang="en-US" b="0" dirty="0"/>
          </a:p>
          <a:p>
            <a:r>
              <a:rPr lang="en-US" sz="650" b="1" dirty="0"/>
              <a:t>Note: </a:t>
            </a:r>
            <a:r>
              <a:rPr lang="en-US" sz="650" b="0" i="0" dirty="0"/>
              <a:t>It is important to reinforce that the second example is not WRONG, it just isn’t a useful observation. And we almost always start with making these inferences when observing. It is human nature. Being able to provide descriptive, behavioral, and specific language without leaping to inferences is a learned skill that takes practice.</a:t>
            </a:r>
            <a:endParaRPr lang="en-US" sz="650"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51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skill in the Video Analysis Framework is identifying bias. As our vision travels out of the end of the binoculars, it is colored by our lens of bias. This is especially important to reflect on and identify because systemic oppression and personal biases (both implicit and explicit) are always present. Biases impact what we choose to focus on, what we observe, and how we interpret those observations. By intentionally pausing to identify biases BEFORE we interpret what we see and plan for improvement can help to disrupt the bias through more accurate and valid interpretations, and more effective and reliable plans. </a:t>
            </a:r>
          </a:p>
          <a:p>
            <a:endParaRPr lang="en-US"/>
          </a:p>
          <a:p>
            <a:r>
              <a:rPr lang="en-US"/>
              <a:t>For this section, learners will first reflect on their own biases as they watch the educator in the practice video and then consider what biases she may have based on what they see. Again, as learners reflect on the teachers’ potential biases, it is important that learners can specifically identify ‘what they see that tells them that’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1832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practice this skill: </a:t>
            </a:r>
            <a:endParaRPr lang="en-US" dirty="0"/>
          </a:p>
          <a:p>
            <a:r>
              <a:rPr lang="en-US" dirty="0"/>
              <a:t>If you and your learners have already discussed this slide in the </a:t>
            </a:r>
            <a:r>
              <a:rPr lang="en-US" b="1" dirty="0"/>
              <a:t>Introduction to Video Analysis Framework </a:t>
            </a:r>
            <a:r>
              <a:rPr lang="en-US" b="0" dirty="0"/>
              <a:t>section</a:t>
            </a:r>
            <a:r>
              <a:rPr lang="en-US" dirty="0"/>
              <a:t>, here you can let them know they will be reflecting on both their own biases that may come into play when watching the educator and children </a:t>
            </a:r>
            <a:r>
              <a:rPr lang="en-US" b="1" dirty="0"/>
              <a:t>AND</a:t>
            </a:r>
            <a:r>
              <a:rPr lang="en-US" dirty="0"/>
              <a:t> wondering about the educator in the video’s </a:t>
            </a:r>
            <a:r>
              <a:rPr lang="en-US" b="0" i="1" dirty="0"/>
              <a:t>potential</a:t>
            </a:r>
            <a:r>
              <a:rPr lang="en-US" dirty="0"/>
              <a:t> bias. </a:t>
            </a:r>
          </a:p>
          <a:p>
            <a:endParaRPr lang="en-US" dirty="0"/>
          </a:p>
          <a:p>
            <a:r>
              <a:rPr lang="en-US" dirty="0"/>
              <a:t>If you have not discussed this slide, lead a discussion around the questions and then go into what they are doing next (considering their and the educator-in-video’s bias)</a:t>
            </a:r>
          </a:p>
          <a:p>
            <a:endParaRPr lang="en-US" dirty="0"/>
          </a:p>
          <a:p>
            <a:r>
              <a:rPr lang="en-US" dirty="0"/>
              <a:t>------</a:t>
            </a:r>
          </a:p>
          <a:p>
            <a:r>
              <a:rPr lang="en-US" dirty="0"/>
              <a:t>There are many questions we can explore to become more self-aware about our biases. Here are a few inspired by NAEYC’s </a:t>
            </a:r>
            <a:r>
              <a:rPr lang="en-US" i="1" dirty="0"/>
              <a:t>Advancing Equity in Early Childhood Education Position Statement</a:t>
            </a:r>
            <a:r>
              <a:rPr lang="en-US" dirty="0"/>
              <a:t> (2019):</a:t>
            </a:r>
          </a:p>
          <a:p>
            <a:pPr lvl="1">
              <a:buFont typeface="Arial" panose="020B0604020202020204" pitchFamily="34" charset="0"/>
              <a:buChar char="•"/>
            </a:pPr>
            <a:r>
              <a:rPr lang="en-US" dirty="0"/>
              <a:t>How do my culture, personal beliefs, values, and biases relate to structural inequities and their impact on children and families over time?</a:t>
            </a:r>
          </a:p>
          <a:p>
            <a:pPr lvl="1">
              <a:buFont typeface="Arial" panose="020B0604020202020204" pitchFamily="34" charset="0"/>
              <a:buChar char="•"/>
            </a:pPr>
            <a:r>
              <a:rPr lang="en-US" dirty="0"/>
              <a:t>What specific aspects of my background may impact my assumptions about children and families as I build relationships?</a:t>
            </a:r>
          </a:p>
          <a:p>
            <a:pPr lvl="1">
              <a:buFont typeface="Arial" panose="020B0604020202020204" pitchFamily="34" charset="0"/>
              <a:buChar char="•"/>
            </a:pPr>
            <a:r>
              <a:rPr lang="en-US" dirty="0"/>
              <a:t>When I become aware of a biased action, am I willing to take responsibility, use the opportunity to learn and reflect, resist becoming defensive, and repair the harm?</a:t>
            </a:r>
          </a:p>
          <a:p>
            <a:pPr lvl="1">
              <a:buFont typeface="Arial" panose="020B0604020202020204" pitchFamily="34" charset="0"/>
              <a:buChar char="•"/>
            </a:pPr>
            <a:r>
              <a:rPr lang="en-US" dirty="0"/>
              <a:t>What other questions might you ask?</a:t>
            </a:r>
          </a:p>
          <a:p>
            <a:pPr marL="685800" lvl="1" indent="0">
              <a:buFont typeface="Arial" panose="020B0604020202020204" pitchFamily="34" charset="0"/>
              <a:buNone/>
            </a:pPr>
            <a:endParaRPr lang="en-US" dirty="0"/>
          </a:p>
          <a:p>
            <a:pPr marL="228600" lvl="0" indent="0">
              <a:buFont typeface="Arial" panose="020B0604020202020204" pitchFamily="34" charset="0"/>
              <a:buNone/>
            </a:pPr>
            <a:r>
              <a:rPr lang="en-US" b="1" dirty="0"/>
              <a:t>Reference</a:t>
            </a:r>
            <a:r>
              <a:rPr lang="en-US" dirty="0"/>
              <a:t>: National Association for the Education of Young Children (2019). Advancing equity in early childhood education position statement. https://www.naeyc.org/resources/position-statements/equity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831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r>
              <a:rPr lang="en-US" sz="650" b="1" dirty="0"/>
              <a:t>To practice this skill: </a:t>
            </a:r>
          </a:p>
          <a:p>
            <a:r>
              <a:rPr lang="en-US" sz="650" dirty="0"/>
              <a:t>We encourage you to watch the video, </a:t>
            </a:r>
            <a:r>
              <a:rPr lang="en-US" sz="650" i="1" dirty="0"/>
              <a:t>Practices in Action: How Did You Feel?, </a:t>
            </a:r>
            <a:r>
              <a:rPr lang="en-US" sz="650" i="0" dirty="0"/>
              <a:t>a</a:t>
            </a:r>
            <a:r>
              <a:rPr lang="en-US" sz="650" dirty="0"/>
              <a:t>gain before engaging in the discussion.</a:t>
            </a:r>
          </a:p>
          <a:p>
            <a:endParaRPr lang="en-US" dirty="0"/>
          </a:p>
          <a:p>
            <a:r>
              <a:rPr lang="en-US" sz="650" dirty="0"/>
              <a:t>Since reflecting on and sharing our biases may be uncomfortable it is important to remind learners of the community agreements and make sharing in the group voluntary. You may also have student journal responses to these questions before having a whole group discussion. This can help them formulate their own thoughts and before sharing and being influenced by others’ thoughts and reactions. </a:t>
            </a:r>
          </a:p>
          <a:p>
            <a:endParaRPr lang="en-US" dirty="0"/>
          </a:p>
          <a:p>
            <a:r>
              <a:rPr lang="en-US" sz="650" dirty="0"/>
              <a:t>It is also essential to model respect, compassion, and grace for the educators in the classroom videos you watch together. This is critical for establishing the safety learners will need to feel when sharing videos of their own practice. </a:t>
            </a:r>
          </a:p>
          <a:p>
            <a:r>
              <a:rPr lang="en-US" sz="650" dirty="0"/>
              <a:t>-----</a:t>
            </a:r>
          </a:p>
          <a:p>
            <a:r>
              <a:rPr lang="en-US" sz="650" dirty="0"/>
              <a:t>There are many questions we can explore to become more self-aware about our biases. Here are a few inspired by NAEYC’s </a:t>
            </a:r>
            <a:r>
              <a:rPr lang="en-US" sz="650" i="1" dirty="0"/>
              <a:t>Advancing Equity in Early Childhood Education Position Statement</a:t>
            </a:r>
            <a:r>
              <a:rPr lang="en-US" sz="650" dirty="0"/>
              <a:t> (2019):</a:t>
            </a:r>
          </a:p>
          <a:p>
            <a:pPr lvl="1">
              <a:buFont typeface="Arial" panose="020B0604020202020204" pitchFamily="34" charset="0"/>
              <a:buChar char="•"/>
            </a:pPr>
            <a:r>
              <a:rPr lang="en-US" sz="650" dirty="0"/>
              <a:t>How do my culture, personal beliefs, values, and biases relate to structural inequities and their impact on children and families over time?</a:t>
            </a:r>
          </a:p>
          <a:p>
            <a:pPr lvl="1">
              <a:buFont typeface="Arial" panose="020B0604020202020204" pitchFamily="34" charset="0"/>
              <a:buChar char="•"/>
            </a:pPr>
            <a:r>
              <a:rPr lang="en-US" sz="650" dirty="0"/>
              <a:t>What specific aspects of my background may impact my assumptions about children and families as I build relationships?</a:t>
            </a:r>
          </a:p>
          <a:p>
            <a:pPr lvl="1">
              <a:buFont typeface="Arial" panose="020B0604020202020204" pitchFamily="34" charset="0"/>
              <a:buChar char="•"/>
            </a:pPr>
            <a:r>
              <a:rPr lang="en-US" sz="650" dirty="0"/>
              <a:t>When I become aware of a biased action, am I willing to take responsibility, use the opportunity to learn and reflect, resist becoming defensive, and repair the harm?</a:t>
            </a:r>
          </a:p>
          <a:p>
            <a:pPr lvl="1">
              <a:buFont typeface="Arial" panose="020B0604020202020204" pitchFamily="34" charset="0"/>
              <a:buChar char="•"/>
            </a:pPr>
            <a:r>
              <a:rPr lang="en-US" sz="650" dirty="0"/>
              <a:t>What other questions might you ask?</a:t>
            </a:r>
          </a:p>
          <a:p>
            <a:pPr marL="685800" lvl="1" indent="0">
              <a:buFont typeface="Arial" panose="020B0604020202020204" pitchFamily="34" charset="0"/>
              <a:buNone/>
            </a:pPr>
            <a:endParaRPr lang="en-US" dirty="0"/>
          </a:p>
          <a:p>
            <a:pPr marL="228600" lvl="0" indent="0">
              <a:buFont typeface="Arial" panose="020B0604020202020204" pitchFamily="34" charset="0"/>
              <a:buNone/>
            </a:pPr>
            <a:r>
              <a:rPr lang="en-US" sz="650" b="1" dirty="0"/>
              <a:t>Reference</a:t>
            </a:r>
            <a:r>
              <a:rPr lang="en-US" sz="650" dirty="0"/>
              <a:t>: National Association for the Education of Young Children (2019). Advancing equity in early childhood education position statement. https://www.naeyc.org/resources/position-statements/equity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709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skill is </a:t>
            </a:r>
            <a:r>
              <a:rPr lang="en-US" i="1" dirty="0"/>
              <a:t>interpret</a:t>
            </a:r>
            <a:r>
              <a:rPr lang="en-US" dirty="0"/>
              <a:t>. This is when you take what you observed and use it as evidence to make responsive teaching decisions. When interpreting the impact of specific teaching practices, we take a strengths-based approach. We notice what educators did well and the positive impact it had on children. This is also an opportunity to propose alternative practices related to the focus that may have better supported children.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0300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practice this skill: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u="none" dirty="0">
              <a:solidFill>
                <a:schemeClr val="tx1"/>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dirty="0">
                <a:solidFill>
                  <a:schemeClr val="tx1"/>
                </a:solidFill>
              </a:rPr>
              <a:t>Learners will reflect on the instructional video </a:t>
            </a:r>
            <a:r>
              <a:rPr lang="en-US" u="none" dirty="0">
                <a:solidFill>
                  <a:schemeClr val="tx1"/>
                </a:solidFill>
                <a:hlinkClick r:id="rId3">
                  <a:extLst>
                    <a:ext uri="{A12FA001-AC4F-418D-AE19-62706E023703}">
                      <ahyp:hlinkClr xmlns:ahyp="http://schemas.microsoft.com/office/drawing/2018/hyperlinkcolor" val="tx"/>
                    </a:ext>
                  </a:extLst>
                </a:hlinkClick>
              </a:rPr>
              <a:t>Importance of Emotional Literacy</a:t>
            </a:r>
            <a:r>
              <a:rPr lang="en-US" u="none" dirty="0">
                <a:solidFill>
                  <a:schemeClr val="tx1"/>
                </a:solidFill>
              </a:rPr>
              <a:t> and apply the knowledge they gather from that to the </a:t>
            </a:r>
            <a:r>
              <a:rPr lang="en-US" u="none" dirty="0">
                <a:solidFill>
                  <a:schemeClr val="tx1"/>
                </a:solidFill>
                <a:hlinkClick r:id="rId4">
                  <a:extLst>
                    <a:ext uri="{A12FA001-AC4F-418D-AE19-62706E023703}">
                      <ahyp:hlinkClr xmlns:ahyp="http://schemas.microsoft.com/office/drawing/2018/hyperlinkcolor" val="tx"/>
                    </a:ext>
                  </a:extLst>
                </a:hlinkClick>
              </a:rPr>
              <a:t>Practice in Action: How </a:t>
            </a:r>
            <a:r>
              <a:rPr lang="en-US" u="none"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Did You Feel? </a:t>
            </a:r>
            <a:r>
              <a:rPr lang="en-US" u="none" dirty="0">
                <a:solidFill>
                  <a:schemeClr val="tx1"/>
                </a:solidFill>
                <a:latin typeface="Arial" panose="020B0604020202020204" pitchFamily="34" charset="0"/>
                <a:cs typeface="Arial" panose="020B0604020202020204" pitchFamily="34" charset="0"/>
              </a:rPr>
              <a:t>Video. You can choose to show these in class or send them ahead of time. Since both videos have been viewed already, you can just make sure your learners have access to the links (in the LMS, texted, or emailed) so they can watch them as they need to for this exercise.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u="none" dirty="0">
              <a:solidFill>
                <a:schemeClr val="tx1"/>
              </a:solidFill>
              <a:latin typeface="Arial" panose="020B0604020202020204" pitchFamily="34" charset="0"/>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dirty="0">
                <a:solidFill>
                  <a:schemeClr val="tx1"/>
                </a:solidFill>
                <a:latin typeface="Arial" panose="020B0604020202020204" pitchFamily="34" charset="0"/>
                <a:cs typeface="Arial" panose="020B0604020202020204" pitchFamily="34" charset="0"/>
              </a:rPr>
              <a:t>Suggested process (30 min) (this is a drafting and cumulative exercise. By the  end the whole group will have a solid interpretation. So it is not necessary to provide enough time for full video review or full independent drafting: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Provide learners with link to videos and give them 5-7 min to review both. Not necessary to provide full time to watch both fully.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Have learners draft their own interpretations (5 min) Not important to be complete, but to have various elements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Pair and share and work with partner to refine an interpretive statement (10 minutes)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Whole group (10 min depending on size of group):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Ask for volunteer to offer their interpretation to get started</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Write it on board where full group can see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Ask for additional interpretations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Write them down too and consolidate where it makes sense asking for confirmation from learners that it still meets their intent</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Continue until no one else offers additions and amendments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u="none" dirty="0">
                <a:solidFill>
                  <a:schemeClr val="tx1"/>
                </a:solidFill>
                <a:latin typeface="Arial" panose="020B0604020202020204" pitchFamily="34" charset="0"/>
                <a:cs typeface="Arial" panose="020B0604020202020204" pitchFamily="34" charset="0"/>
              </a:rPr>
              <a:t>Ask group to evaluate the quality of the interpretation – is it clear? Is it specific about behavior and the video? Is it connected to the content? Does it include alternative practices?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u="none" dirty="0">
              <a:solidFill>
                <a:schemeClr val="tx1"/>
              </a:solidFill>
              <a:latin typeface="Arial" panose="020B0604020202020204" pitchFamily="34" charset="0"/>
              <a:cs typeface="Arial" panose="020B0604020202020204" pitchFamily="34"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u="none" dirty="0">
                <a:solidFill>
                  <a:schemeClr val="tx1"/>
                </a:solidFill>
                <a:latin typeface="Arial" panose="020B0604020202020204" pitchFamily="34" charset="0"/>
                <a:cs typeface="Arial" panose="020B0604020202020204" pitchFamily="34" charset="0"/>
              </a:rPr>
              <a:t>You can use the following slide </a:t>
            </a:r>
            <a:r>
              <a:rPr lang="en-US" i="1" u="none" dirty="0">
                <a:solidFill>
                  <a:schemeClr val="tx1"/>
                </a:solidFill>
                <a:latin typeface="Arial" panose="020B0604020202020204" pitchFamily="34" charset="0"/>
                <a:cs typeface="Arial" panose="020B0604020202020204" pitchFamily="34" charset="0"/>
              </a:rPr>
              <a:t>Sample Interpretation </a:t>
            </a:r>
            <a:r>
              <a:rPr lang="en-US" u="none" dirty="0">
                <a:solidFill>
                  <a:schemeClr val="tx1"/>
                </a:solidFill>
                <a:latin typeface="Arial" panose="020B0604020202020204" pitchFamily="34" charset="0"/>
                <a:cs typeface="Arial" panose="020B0604020202020204" pitchFamily="34" charset="0"/>
              </a:rPr>
              <a:t>to evaluate final interpretation or to leave on screen while learners are working</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u="none" dirty="0">
              <a:solidFill>
                <a:schemeClr val="tx1"/>
              </a:solidFill>
              <a:latin typeface="Arial" panose="020B0604020202020204" pitchFamily="34" charset="0"/>
              <a:cs typeface="Arial" panose="020B0604020202020204" pitchFamily="34"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u="none" dirty="0">
                <a:solidFill>
                  <a:schemeClr val="tx1"/>
                </a:solidFill>
                <a:latin typeface="Arial" panose="020B0604020202020204" pitchFamily="34" charset="0"/>
                <a:cs typeface="Arial" panose="020B0604020202020204" pitchFamily="34" charset="0"/>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u="none" dirty="0">
              <a:solidFill>
                <a:schemeClr val="tx1"/>
              </a:solidFill>
              <a:latin typeface="Arial" panose="020B0604020202020204" pitchFamily="34" charset="0"/>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fourth skill is </a:t>
            </a:r>
            <a:r>
              <a:rPr lang="en-US" i="1" dirty="0"/>
              <a:t>interpret</a:t>
            </a:r>
            <a:r>
              <a:rPr lang="en-US" dirty="0"/>
              <a:t>. This is when you take what you observed and use it as evidence to make responsive teaching decisions. When interpreting the impact of specific teaching practices, we take a strengths-based approach. We notice what educators did well and the positive impact it had on children. This is also an opportunity to propose alternative practices related to the focus that may have better supported children.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u="none" dirty="0">
              <a:solidFill>
                <a:schemeClr val="tx1"/>
              </a:solidFill>
              <a:latin typeface="Arial" panose="020B0604020202020204" pitchFamily="34" charset="0"/>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3504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You may choose to delete this slide, show this slide while learners are working, and/or use it to evaluate the group interpretation</a:t>
            </a:r>
          </a:p>
          <a:p>
            <a:endParaRPr lang="en-US" b="1" dirty="0"/>
          </a:p>
          <a:p>
            <a:endParaRPr lang="en-US" b="1" dirty="0"/>
          </a:p>
          <a:p>
            <a:r>
              <a:rPr lang="en-US" b="1" dirty="0"/>
              <a:t>NOTE TO INSTRUCTOR</a:t>
            </a:r>
            <a:r>
              <a:rPr lang="en-US" dirty="0"/>
              <a:t>: Read the sample interpretation aloud or ask for a volunteer to read it.</a:t>
            </a:r>
          </a:p>
          <a:p>
            <a:endParaRPr lang="en-US" dirty="0"/>
          </a:p>
          <a:p>
            <a:r>
              <a:rPr lang="en-US" dirty="0"/>
              <a:t>This is an example of what an interpretation might sound like. What makes this a strong example?</a:t>
            </a:r>
          </a:p>
          <a:p>
            <a:r>
              <a:rPr lang="en-US" b="1" dirty="0"/>
              <a:t>(If needed, go back to the previous slide so learners can review the key elements of making an interpretation.)</a:t>
            </a:r>
          </a:p>
          <a:p>
            <a:endParaRPr lang="en-US" dirty="0"/>
          </a:p>
          <a:p>
            <a:r>
              <a:rPr lang="en-US" b="1" i="1" dirty="0"/>
              <a:t>Possible answers</a:t>
            </a:r>
            <a:r>
              <a:rPr lang="en-US" i="1" dirty="0"/>
              <a:t>: The interpretation is based upon specific, behavioral observations that were made about what happened as the educator read a book with Michael. There is a strengths-based component where the educator points out the success of their first question. There is a suggestion for an alternative practice that may have worked better to encourage Michael to make a prediction.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706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choose to put the slides for the Introduction into your LMS (with or without discussion) and have learners explore prior to synchronous class meeting time and then start your synchronous class with </a:t>
            </a:r>
            <a:r>
              <a:rPr lang="en-US" b="1"/>
              <a:t>2.</a:t>
            </a:r>
            <a:r>
              <a:rPr lang="en-US"/>
              <a:t> </a:t>
            </a:r>
            <a:r>
              <a:rPr lang="en-US" b="1"/>
              <a:t>Let’s Practice</a:t>
            </a:r>
          </a:p>
          <a:p>
            <a:endParaRPr lang="en-US" b="1"/>
          </a:p>
          <a:p>
            <a:r>
              <a:rPr lang="en-US" b="0"/>
              <a:t>Estimated times:</a:t>
            </a:r>
          </a:p>
          <a:p>
            <a:pPr>
              <a:buAutoNum type="arabicPeriod"/>
            </a:pPr>
            <a:r>
              <a:rPr lang="en-US" b="0"/>
              <a:t>Introduction to the Video Analysis Framework: 20-30 min</a:t>
            </a:r>
          </a:p>
          <a:p>
            <a:pPr>
              <a:buAutoNum type="arabicPeriod"/>
            </a:pPr>
            <a:r>
              <a:rPr lang="en-US" b="0"/>
              <a:t>Let’s Practice Using the Visual Analysis Framework: 60 min</a:t>
            </a:r>
          </a:p>
          <a:p>
            <a:pPr>
              <a:buAutoNum type="arabicPeriod"/>
            </a:pPr>
            <a:r>
              <a:rPr lang="en-US" b="0"/>
              <a:t>Working Together with the VAF: 60 min</a:t>
            </a:r>
          </a:p>
          <a:p>
            <a:pPr>
              <a:buAutoNum type="arabicPeriod"/>
            </a:pPr>
            <a:r>
              <a:rPr lang="en-US" b="0"/>
              <a:t>Educator-Coach Role Play with the VAF: Depending on your approach and if learners have watched the content videos ahead of time (recommended). At least 30 minutes for each role (60 min total) and possibly longer.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287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fifth and final skill is plan to improve practice and disrupt bias. This is when educators identify specific things they will do to improve future practice and disrupt bias based on their observations, identified biases, and interpretations.</a:t>
            </a:r>
          </a:p>
          <a:p>
            <a:endParaRPr lang="en-US" dirty="0"/>
          </a:p>
          <a:p>
            <a:r>
              <a:rPr lang="en-US" dirty="0"/>
              <a:t>For example, let’s say an educator is focused on using wait time during read aloud to the whole class. One observation after watching a video of a read aloud session was that the educator waited for five seconds or less after asking a question about the book. While two or three students consistently raised their hands in this time frame, the rest of the children were sitting quietly and looking at the book. Therefore, part of the educator’s plan to improve practice may be to place a sticky note on each page where he will ask a question with the words “Wait 10 seconds” written underneath the question as a reminder. </a:t>
            </a:r>
          </a:p>
          <a:p>
            <a:endParaRPr lang="en-US" dirty="0"/>
          </a:p>
          <a:p>
            <a:r>
              <a:rPr lang="en-US" dirty="0"/>
              <a:t>During the process of observation, interpretation, and identifying biases, the educator also noticed he called on boys more often to answer questions and, after calling on them, gave them more time to respond. So, another part of his plan to improve may be to alternate calling on boys and girls, and to slowly count to five in his head each time he calls on a child to respond to a question.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5715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practice this skill: </a:t>
            </a:r>
            <a:endParaRPr lang="en-US" b="0" dirty="0"/>
          </a:p>
          <a:p>
            <a:endParaRPr lang="en-US" b="0" dirty="0"/>
          </a:p>
          <a:p>
            <a:r>
              <a:rPr lang="en-US" b="0" dirty="0"/>
              <a:t>Lead a discussion with the class to develop a plan for disrupting bias and improving practice. This may include strategies to uncover bias (e.g., collecting data on who the educator talks to and how). Since they are NOT the educators in the video, it would be useful to identify ways they might uncover their own biases.</a:t>
            </a:r>
          </a:p>
          <a:p>
            <a:endParaRPr lang="en-US" b="0" dirty="0"/>
          </a:p>
          <a:p>
            <a:r>
              <a:rPr lang="en-US" b="0" dirty="0"/>
              <a:t>If in the earlier exercise you have posted a ‘class’ observation and interpretation from their sharing out, asking questions that connect directly to the </a:t>
            </a:r>
            <a:r>
              <a:rPr lang="en-US" b="1" dirty="0"/>
              <a:t>focus, observations, </a:t>
            </a:r>
            <a:r>
              <a:rPr lang="en-US" b="0" dirty="0"/>
              <a:t>and </a:t>
            </a:r>
            <a:r>
              <a:rPr lang="en-US" b="1" dirty="0"/>
              <a:t>interpretations </a:t>
            </a:r>
            <a:r>
              <a:rPr lang="en-US" b="0" dirty="0"/>
              <a:t>in an explicit manner will help tie all the skills together. </a:t>
            </a:r>
            <a:endParaRPr lang="en-US" dirty="0"/>
          </a:p>
          <a:p>
            <a:r>
              <a:rPr lang="en-US" dirty="0"/>
              <a:t>----</a:t>
            </a:r>
          </a:p>
          <a:p>
            <a:endParaRPr lang="en-US" dirty="0"/>
          </a:p>
          <a:p>
            <a:r>
              <a:rPr lang="en-US" dirty="0"/>
              <a:t>The fifth and final skill is plan to improve practice and disrupt bias. This is when educators identify specific things they will do to improve their practice and disrupt bias based on their observations, identified biases, and interpretations.</a:t>
            </a:r>
          </a:p>
          <a:p>
            <a:endParaRPr lang="en-US" dirty="0"/>
          </a:p>
          <a:p>
            <a:r>
              <a:rPr lang="en-US" dirty="0"/>
              <a:t>For example, let’s say an educator is focused on using wait time during read aloud to the whole class. One observation after watching a video of a read aloud session was that the educator waited for five seconds or less after asking a question about the book. While two or three students consistently raised their hands in this time frame, the rest of the children were sitting quietly and looking at the book. Therefore, part of the educator’s plan to improve practice may be to place a sticky note on each page where he will ask a question with the words “Wait 10 seconds” written underneath the question as a reminder. </a:t>
            </a:r>
          </a:p>
          <a:p>
            <a:endParaRPr lang="en-US" dirty="0"/>
          </a:p>
          <a:p>
            <a:r>
              <a:rPr lang="en-US" dirty="0"/>
              <a:t>During the process of observation, interpretation, and identifying biases, the educator also noticed he called on boys more often to answer questions and, after calling on them, gave them more time to respond. So, another part of his plan to improve may be to alternate calling on boys and girls, and to slowly count to five in his head each time he calls on a child to respond to a question.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9386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b="1" dirty="0">
                <a:latin typeface="Calibri"/>
                <a:cs typeface="Calibri"/>
              </a:rPr>
              <a:t>Note for instructor</a:t>
            </a:r>
            <a:r>
              <a:rPr lang="en-US" sz="650" dirty="0">
                <a:latin typeface="Calibri"/>
                <a:cs typeface="Calibri"/>
              </a:rPr>
              <a:t>: This is an opportunity to check learners' understanding of the VAF and see if any new knowledge or perspective has been developed. You can ask learners to define each element and to brainstorm some examples of how they imagine this might look in practice. </a:t>
            </a:r>
          </a:p>
          <a:p>
            <a:endParaRPr lang="en-US" sz="650" dirty="0">
              <a:latin typeface="Calibri"/>
              <a:cs typeface="Calibri"/>
            </a:endParaRPr>
          </a:p>
          <a:p>
            <a:r>
              <a:rPr lang="en-US" sz="650" dirty="0">
                <a:latin typeface="Calibri"/>
                <a:cs typeface="Calibri"/>
              </a:rPr>
              <a:t>Questions:</a:t>
            </a:r>
          </a:p>
          <a:p>
            <a:pPr>
              <a:buFont typeface="Arial" panose="020B0604020202020204" pitchFamily="34" charset="0"/>
              <a:buChar char="•"/>
            </a:pPr>
            <a:r>
              <a:rPr lang="en-US" sz="650" dirty="0">
                <a:latin typeface="Calibri"/>
                <a:cs typeface="Calibri"/>
              </a:rPr>
              <a:t>How do you understand the Video Analysis Framework (VAF)?</a:t>
            </a:r>
          </a:p>
          <a:p>
            <a:pPr>
              <a:buFont typeface="Arial" panose="020B0604020202020204" pitchFamily="34" charset="0"/>
              <a:buChar char="•"/>
            </a:pPr>
            <a:r>
              <a:rPr lang="en-US" sz="650" dirty="0">
                <a:latin typeface="Calibri"/>
                <a:cs typeface="Calibri"/>
              </a:rPr>
              <a:t>How might this be useful for you as an educator?</a:t>
            </a:r>
          </a:p>
          <a:p>
            <a:pPr>
              <a:buFont typeface="Arial" panose="020B0604020202020204" pitchFamily="34" charset="0"/>
              <a:buChar char="•"/>
            </a:pPr>
            <a:r>
              <a:rPr lang="en-US" sz="650" dirty="0">
                <a:latin typeface="Calibri"/>
                <a:cs typeface="Calibri"/>
              </a:rPr>
              <a:t>How might the VAF help you understand some of the learning experiences you have already had?</a:t>
            </a:r>
          </a:p>
          <a:p>
            <a:pPr>
              <a:buFont typeface="Arial" panose="020B0604020202020204" pitchFamily="34" charset="0"/>
              <a:buChar char="•"/>
            </a:pPr>
            <a:r>
              <a:rPr lang="en-US" sz="650" dirty="0">
                <a:latin typeface="Calibri"/>
                <a:cs typeface="Calibri"/>
              </a:rPr>
              <a:t>What elements of this framework might have been missing that could strengthen your learning about teaching?</a:t>
            </a:r>
          </a:p>
          <a:p>
            <a:pPr>
              <a:buFont typeface="Arial" panose="020B0604020202020204" pitchFamily="34" charset="0"/>
              <a:buChar char="•"/>
            </a:pPr>
            <a:r>
              <a:rPr lang="en-US" sz="650" dirty="0">
                <a:latin typeface="Calibri"/>
                <a:cs typeface="Calibri"/>
              </a:rPr>
              <a:t>What else do you wonder about?</a:t>
            </a:r>
          </a:p>
          <a:p>
            <a:endParaRPr lang="en-US" sz="650" i="1" dirty="0">
              <a:latin typeface="Calibri"/>
              <a:cs typeface="Calibri"/>
            </a:endParaRPr>
          </a:p>
          <a:p>
            <a:endParaRPr lang="en-US" sz="65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7668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fontAlgn="base"/>
            <a:r>
              <a:rPr lang="en-US" sz="1800" b="1" i="0" dirty="0">
                <a:effectLst/>
              </a:rPr>
              <a:t>Round #2</a:t>
            </a:r>
            <a:r>
              <a:rPr lang="en-US" sz="1800" b="0" i="0" dirty="0">
                <a:effectLst/>
              </a:rPr>
              <a:t>: Slides 33-39 provide guidance on having small groups or individuals practice using the video analysis framework on their own.</a:t>
            </a:r>
            <a:r>
              <a:rPr lang="en-US" sz="1800" dirty="0"/>
              <a:t> </a:t>
            </a:r>
            <a:endParaRPr lang="en-US" sz="1800" b="0" i="0" dirty="0">
              <a:effectLst/>
              <a:latin typeface="Arial" panose="020B0604020202020204" pitchFamily="34" charset="0"/>
            </a:endParaRPr>
          </a:p>
          <a:p>
            <a:pPr marL="228600" indent="0" algn="l" rtl="0" fontAlgn="base">
              <a:buFont typeface="Arial" panose="020B0604020202020204" pitchFamily="34" charset="0"/>
              <a:buNone/>
            </a:pPr>
            <a:endParaRPr lang="en-US" sz="1800" b="0" i="0" dirty="0">
              <a:effectLst/>
              <a:latin typeface="Arial" panose="020B0604020202020204" pitchFamily="34" charset="0"/>
            </a:endParaRPr>
          </a:p>
          <a:p>
            <a:pPr marL="228600" indent="0" algn="l" rtl="0" fontAlgn="base">
              <a:buFont typeface="Arial" panose="020B0604020202020204" pitchFamily="34" charset="0"/>
              <a:buNone/>
            </a:pPr>
            <a:r>
              <a:rPr lang="en-US" sz="1800" b="0" i="0" dirty="0">
                <a:effectLst/>
              </a:rPr>
              <a:t>The instructor chooses the video and</a:t>
            </a:r>
            <a:r>
              <a:rPr lang="en-US" sz="1800" b="1" i="0" dirty="0">
                <a:effectLst/>
              </a:rPr>
              <a:t> focus</a:t>
            </a:r>
            <a:r>
              <a:rPr lang="en-US" sz="1800" b="0" i="0" dirty="0">
                <a:effectLst/>
              </a:rPr>
              <a:t> for analysis and the group or individual works through </a:t>
            </a:r>
            <a:r>
              <a:rPr lang="en-US" sz="1800" b="1" i="0" dirty="0">
                <a:effectLst/>
              </a:rPr>
              <a:t>observe</a:t>
            </a:r>
            <a:r>
              <a:rPr lang="en-US" sz="1800" b="0" i="0" dirty="0">
                <a:effectLst/>
              </a:rPr>
              <a:t>, </a:t>
            </a:r>
            <a:r>
              <a:rPr lang="en-US" sz="1800" b="1" i="0" dirty="0">
                <a:effectLst/>
              </a:rPr>
              <a:t>identify biases</a:t>
            </a:r>
            <a:r>
              <a:rPr lang="en-US" sz="1800" b="0" i="0" dirty="0">
                <a:effectLst/>
              </a:rPr>
              <a:t>, </a:t>
            </a:r>
            <a:r>
              <a:rPr lang="en-US" sz="1800" b="1" i="0" dirty="0">
                <a:effectLst/>
              </a:rPr>
              <a:t>interpre</a:t>
            </a:r>
            <a:r>
              <a:rPr lang="en-US" sz="1800" b="0" i="0" dirty="0">
                <a:effectLst/>
              </a:rPr>
              <a:t>t, </a:t>
            </a:r>
            <a:r>
              <a:rPr lang="en-US" sz="1800" b="1" i="0" dirty="0">
                <a:effectLst/>
              </a:rPr>
              <a:t>plan and act </a:t>
            </a:r>
            <a:r>
              <a:rPr lang="en-US" sz="1800" b="0" i="0" dirty="0">
                <a:effectLst/>
              </a:rPr>
              <a:t>using VAF Handout and Group/Individual Worksheet.</a:t>
            </a:r>
          </a:p>
          <a:p>
            <a:pPr marL="228600" indent="0" algn="l" rtl="0" fontAlgn="base">
              <a:buFont typeface="Arial" panose="020B0604020202020204" pitchFamily="34" charset="0"/>
              <a:buNone/>
            </a:pPr>
            <a:r>
              <a:rPr lang="en-US" sz="1800" b="0" i="0" dirty="0">
                <a:effectLst/>
                <a:latin typeface="Calibri"/>
                <a:cs typeface="Calibri"/>
              </a:rPr>
              <a:t> </a:t>
            </a:r>
            <a:endParaRPr lang="en-US" b="0" i="0" dirty="0">
              <a:effectLst/>
              <a:latin typeface="Calibri"/>
              <a:cs typeface="Calibri"/>
            </a:endParaRPr>
          </a:p>
          <a:p>
            <a:pPr>
              <a:defRPr/>
            </a:pPr>
            <a:r>
              <a:rPr lang="en-US" sz="650" b="1" dirty="0"/>
              <a:t>Time: </a:t>
            </a:r>
            <a:r>
              <a:rPr lang="en-US" sz="650" b="0" i="1" dirty="0"/>
              <a:t>Working Together with the Visual Analysis Framework: </a:t>
            </a:r>
            <a:r>
              <a:rPr lang="en-US" sz="650" b="0" dirty="0"/>
              <a:t>60 minutes. This time can vary considerably if you choose to post instructional and practice videos online and have learners prepare their handouts and then use synchronous class time to discuss and refine. </a:t>
            </a:r>
            <a:r>
              <a:rPr lang="en-US" sz="650" dirty="0"/>
              <a:t>Having </a:t>
            </a:r>
            <a:r>
              <a:rPr lang="en-US" sz="650" b="0" dirty="0"/>
              <a:t>some synchronous discussion is recommended even if much of the work is done asynchronously.</a:t>
            </a:r>
            <a:r>
              <a:rPr lang="en-US" sz="650" dirty="0"/>
              <a:t> </a:t>
            </a:r>
            <a:endParaRPr lang="en-US" sz="650" b="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785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amend the objectives to the fit your content focus if you choose another one other than Supporting Language Development.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6132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sz="800" b="1" dirty="0"/>
              <a:t>Presenter Notes: </a:t>
            </a:r>
          </a:p>
          <a:p>
            <a:pPr marL="0" lvl="0" indent="0" algn="l" rtl="0">
              <a:lnSpc>
                <a:spcPct val="100000"/>
              </a:lnSpc>
              <a:spcBef>
                <a:spcPts val="0"/>
              </a:spcBef>
              <a:spcAft>
                <a:spcPts val="0"/>
              </a:spcAft>
              <a:buNone/>
            </a:pPr>
            <a:endParaRPr lang="en-US" sz="800" b="1" dirty="0"/>
          </a:p>
          <a:p>
            <a:pPr marL="457200" lvl="0" algn="l" rtl="0">
              <a:lnSpc>
                <a:spcPct val="100000"/>
              </a:lnSpc>
              <a:spcBef>
                <a:spcPts val="0"/>
              </a:spcBef>
              <a:spcAft>
                <a:spcPts val="0"/>
              </a:spcAft>
              <a:buNone/>
            </a:pPr>
            <a:r>
              <a:rPr lang="en-US" sz="800" i="1" dirty="0"/>
              <a:t>Let’s review the community agreements we created during the first live session. This is a reminder that we all agree to stay engaged, speak your truth, listen to understand, keep confidentiality, ask for help when you need to, and support one another. </a:t>
            </a:r>
          </a:p>
          <a:p>
            <a:pPr marL="457200" lvl="0" algn="l" rtl="0">
              <a:lnSpc>
                <a:spcPct val="100000"/>
              </a:lnSpc>
              <a:spcBef>
                <a:spcPts val="0"/>
              </a:spcBef>
              <a:spcAft>
                <a:spcPts val="0"/>
              </a:spcAft>
              <a:buNone/>
            </a:pPr>
            <a:endParaRPr lang="en-US" sz="800" i="1" dirty="0"/>
          </a:p>
          <a:p>
            <a:pPr marL="457200" lvl="0" algn="l" rtl="0">
              <a:lnSpc>
                <a:spcPct val="100000"/>
              </a:lnSpc>
              <a:spcBef>
                <a:spcPts val="0"/>
              </a:spcBef>
              <a:spcAft>
                <a:spcPts val="0"/>
              </a:spcAft>
              <a:buNone/>
            </a:pPr>
            <a:r>
              <a:rPr lang="en-US" sz="800" i="1" dirty="0"/>
              <a:t>Is there anything you would like to add, or is there anything you need today to make you a successful learner?</a:t>
            </a:r>
          </a:p>
          <a:p>
            <a:pPr marL="0" lvl="0" indent="0" algn="l" rtl="0">
              <a:lnSpc>
                <a:spcPct val="100000"/>
              </a:lnSpc>
              <a:spcBef>
                <a:spcPts val="0"/>
              </a:spcBef>
              <a:spcAft>
                <a:spcPts val="0"/>
              </a:spcAft>
              <a:buNone/>
            </a:pPr>
            <a:endParaRPr lang="en-US" sz="800" dirty="0">
              <a:solidFill>
                <a:schemeClr val="dk1"/>
              </a:solidFill>
              <a:ea typeface="Calibri"/>
              <a:sym typeface="Calibri"/>
            </a:endParaRPr>
          </a:p>
          <a:p>
            <a:pPr marL="0" lvl="0" indent="0" algn="l" rtl="0">
              <a:lnSpc>
                <a:spcPct val="100000"/>
              </a:lnSpc>
              <a:spcBef>
                <a:spcPts val="0"/>
              </a:spcBef>
              <a:spcAft>
                <a:spcPts val="0"/>
              </a:spcAft>
              <a:buNone/>
            </a:pPr>
            <a:r>
              <a:rPr lang="en-US" sz="800" dirty="0">
                <a:solidFill>
                  <a:schemeClr val="dk1"/>
                </a:solidFill>
                <a:ea typeface="Calibri"/>
                <a:sym typeface="Calibri"/>
              </a:rPr>
              <a:t>Make sure to always ask, in addition to checking in on these standing agreements:</a:t>
            </a:r>
          </a:p>
          <a:p>
            <a:pPr marL="0" lvl="0" indent="0" algn="l" rtl="0">
              <a:lnSpc>
                <a:spcPct val="100000"/>
              </a:lnSpc>
              <a:spcBef>
                <a:spcPts val="0"/>
              </a:spcBef>
              <a:spcAft>
                <a:spcPts val="0"/>
              </a:spcAft>
              <a:buNone/>
            </a:pPr>
            <a:endParaRPr lang="en-US" sz="800" dirty="0">
              <a:solidFill>
                <a:schemeClr val="dk1"/>
              </a:solidFill>
              <a:ea typeface="Calibri"/>
              <a:sym typeface="Calibri"/>
            </a:endParaRPr>
          </a:p>
          <a:p>
            <a:pPr marL="342900" lvl="1" indent="0" algn="l" rtl="0">
              <a:lnSpc>
                <a:spcPct val="100000"/>
              </a:lnSpc>
              <a:spcBef>
                <a:spcPts val="0"/>
              </a:spcBef>
              <a:spcAft>
                <a:spcPts val="0"/>
              </a:spcAft>
              <a:buNone/>
            </a:pPr>
            <a:r>
              <a:rPr lang="en-US" sz="800" dirty="0">
                <a:solidFill>
                  <a:schemeClr val="dk1"/>
                </a:solidFill>
                <a:ea typeface="Calibri"/>
                <a:sym typeface="Calibri"/>
              </a:rPr>
              <a:t>“Is there anything else you need during this time together?”</a:t>
            </a:r>
          </a:p>
          <a:p>
            <a:pPr marL="342900" lvl="1" indent="0" algn="l" rtl="0">
              <a:lnSpc>
                <a:spcPct val="100000"/>
              </a:lnSpc>
              <a:spcBef>
                <a:spcPts val="0"/>
              </a:spcBef>
              <a:spcAft>
                <a:spcPts val="0"/>
              </a:spcAft>
              <a:buNone/>
            </a:pPr>
            <a:endParaRPr lang="en-US" sz="800" dirty="0">
              <a:solidFill>
                <a:schemeClr val="dk1"/>
              </a:solidFill>
              <a:ea typeface="Calibri"/>
              <a:sym typeface="Calibri"/>
            </a:endParaRPr>
          </a:p>
          <a:p>
            <a:pPr marL="0" lvl="0" indent="0" algn="l" rtl="0">
              <a:lnSpc>
                <a:spcPct val="100000"/>
              </a:lnSpc>
              <a:spcBef>
                <a:spcPts val="0"/>
              </a:spcBef>
              <a:spcAft>
                <a:spcPts val="0"/>
              </a:spcAft>
              <a:buNone/>
            </a:pPr>
            <a:r>
              <a:rPr lang="en-US" sz="800" dirty="0">
                <a:solidFill>
                  <a:schemeClr val="dk1"/>
                </a:solidFill>
                <a:ea typeface="Calibri"/>
                <a:sym typeface="Calibri"/>
              </a:rPr>
              <a:t>This allows someone who might have a plumber, etc. coming during this time to let everyone know they may need to step away or turn their camera off. Another example could be a parent who has a child who may be calling home sick from school. We want to make sure the community feels safe and held.</a:t>
            </a:r>
            <a:endParaRPr lang="en-US" sz="800" i="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9427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r>
              <a:rPr lang="en-US" sz="650" b="1" dirty="0"/>
              <a:t>To practice this skill: </a:t>
            </a:r>
            <a:endParaRPr lang="en-US" dirty="0"/>
          </a:p>
          <a:p>
            <a:r>
              <a:rPr lang="en-US" sz="650" dirty="0"/>
              <a:t>We recommend that you assign the instructional video to watch ahead of time before synchronous class meeting. </a:t>
            </a:r>
          </a:p>
          <a:p>
            <a:endParaRPr lang="en-US" dirty="0"/>
          </a:p>
          <a:p>
            <a:r>
              <a:rPr lang="en-US" sz="650" dirty="0"/>
              <a:t>You may also include a discussion board to have learners share their questions, reactions, and own experiences with language development prior to synchronous class meeting.</a:t>
            </a:r>
          </a:p>
          <a:p>
            <a:endParaRPr lang="en-US" dirty="0"/>
          </a:p>
          <a:p>
            <a:pPr>
              <a:defRPr/>
            </a:pPr>
            <a:r>
              <a:rPr lang="en-US" sz="650" dirty="0"/>
              <a:t>It can be useful for your learners who may also be educators with classrooms of their own to provide examples of how they support language development in their classrooms and if they have any ideas about how they might implement. </a:t>
            </a:r>
          </a:p>
          <a:p>
            <a:endParaRPr lang="en-US" dirty="0"/>
          </a:p>
          <a:p>
            <a:r>
              <a:rPr lang="en-US" sz="650" dirty="0"/>
              <a:t>Make sure to discuss your learners’ own experiences with language development. This is a powerful grounding and is important to elicit beliefs that may or may not lead to biases.</a:t>
            </a:r>
          </a:p>
          <a:p>
            <a:endParaRPr lang="en-US" dirty="0"/>
          </a:p>
          <a:p>
            <a:r>
              <a:rPr lang="en-US" sz="650" dirty="0"/>
              <a:t>This material is taken from the Mini Lesson: Supporting Language Development which can be found in the LMS or using the link on the slide.</a:t>
            </a:r>
          </a:p>
          <a:p>
            <a:endParaRPr lang="en-US" dirty="0"/>
          </a:p>
          <a:p>
            <a:r>
              <a:rPr lang="en-US" sz="650" dirty="0"/>
              <a:t>-------</a:t>
            </a:r>
          </a:p>
          <a:p>
            <a:r>
              <a:rPr lang="en-US" sz="650" dirty="0"/>
              <a:t>Since early learning environments are often busy places with many things happening at once, it’s important to begin by selecting a focus. In other words, what will you specifically pay attention to while allowing everything else to remain in the background and out of view? Think of selecting a focus like using a pair of binoculars. Once you adjust the focus wheel and look through the lenses, you’re looking closely and clearly at one specific thing.</a:t>
            </a:r>
          </a:p>
          <a:p>
            <a:endParaRPr lang="en-US" dirty="0"/>
          </a:p>
          <a:p>
            <a:r>
              <a:rPr lang="en-US" sz="650" dirty="0"/>
              <a:t>A focus is usually related to concepts you are learning about, such as building emotional vocabulary, or your own professional development goals, such as a desire to improve your teaching when it comes to transitions between activities. The most important thing is that the focus for your reflection and analysis is clearly defined and specific.</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0767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three Practices in Action videos. You can choose to have all students focus on one or you can have three or more groups and look at all three. </a:t>
            </a:r>
          </a:p>
          <a:p>
            <a:endParaRPr lang="en-US" dirty="0"/>
          </a:p>
          <a:p>
            <a:r>
              <a:rPr lang="en-US" dirty="0"/>
              <a:t>These are in the Mini Lesson: Supporting Language Development which is in your LMS and provides the embed links if you wish to provide students asynchronous access to these resources. This can be useful to allow students to watch it multiple times and be able to complete the handout fully asynchronously. This allows your synchronous class time to be focused on providing guidance and reinforcement, identifying gaps, congruities, and incongruities among learner perceptions. </a:t>
            </a:r>
          </a:p>
          <a:p>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82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t>* For this exercise if learners are focusing on video of an educator who is NOT themselves, they can only </a:t>
            </a:r>
            <a:r>
              <a:rPr lang="en-US" sz="650" b="1" dirty="0"/>
              <a:t>wonder</a:t>
            </a:r>
            <a:r>
              <a:rPr lang="en-US" sz="650" b="0" dirty="0"/>
              <a:t> about possible biases, but you want to make sure they don’t assume biases that may or may not be present. Better to have them reflect on possible biases they may have when watching the video. How do they feel about boys and girls doing certain things, do they have beliefs about how different races behave or feel about education, etc. Refer back to the questions from NAEYC position statement on advancing equity f that helps keep them focused on self-reflection.</a:t>
            </a:r>
          </a:p>
          <a:p>
            <a:endParaRPr lang="en-US" b="0" dirty="0"/>
          </a:p>
          <a:p>
            <a:r>
              <a:rPr lang="en-US" dirty="0"/>
              <a:t>There are many questions we can explore to become more self-aware about our biases. Here are a few inspired by NAEYC’s </a:t>
            </a:r>
            <a:r>
              <a:rPr lang="en-US" i="1" dirty="0"/>
              <a:t>Advancing Equity in Early Childhood Education Position Statement</a:t>
            </a:r>
            <a:r>
              <a:rPr lang="en-US" dirty="0"/>
              <a:t> (2019):</a:t>
            </a:r>
          </a:p>
          <a:p>
            <a:pPr lvl="1">
              <a:buFont typeface="Arial" panose="020B0604020202020204" pitchFamily="34" charset="0"/>
              <a:buChar char="•"/>
            </a:pPr>
            <a:r>
              <a:rPr lang="en-US" dirty="0"/>
              <a:t>How do my culture, personal beliefs, values, and biases relate to structural inequities and their impact on children and families over time?</a:t>
            </a:r>
          </a:p>
          <a:p>
            <a:pPr lvl="1">
              <a:buFont typeface="Arial" panose="020B0604020202020204" pitchFamily="34" charset="0"/>
              <a:buChar char="•"/>
            </a:pPr>
            <a:r>
              <a:rPr lang="en-US" dirty="0"/>
              <a:t>What specific aspects of my background may impact my assumptions about children and families as I build relationships?</a:t>
            </a:r>
          </a:p>
          <a:p>
            <a:pPr lvl="1">
              <a:buFont typeface="Arial" panose="020B0604020202020204" pitchFamily="34" charset="0"/>
              <a:buChar char="•"/>
            </a:pPr>
            <a:r>
              <a:rPr lang="en-US" dirty="0"/>
              <a:t>When I become aware of a biased action, am I willing to take responsibility, use the opportunity to learn and reflect, resist becoming defensive, and repair the harm?</a:t>
            </a:r>
          </a:p>
          <a:p>
            <a:pPr lvl="1">
              <a:buFont typeface="Arial" panose="020B0604020202020204" pitchFamily="34" charset="0"/>
              <a:buChar char="•"/>
            </a:pPr>
            <a:r>
              <a:rPr lang="en-US" dirty="0"/>
              <a:t>What other questions might you ask?</a:t>
            </a:r>
          </a:p>
          <a:p>
            <a:pPr lvl="1">
              <a:buFont typeface="Arial" panose="020B0604020202020204" pitchFamily="34" charset="0"/>
              <a:buChar char="•"/>
            </a:pPr>
            <a:endParaRPr lang="en-US" dirty="0"/>
          </a:p>
          <a:p>
            <a:pPr marL="228600" indent="0"/>
            <a:r>
              <a:rPr lang="en-US" sz="650" b="1" dirty="0"/>
              <a:t>Reference</a:t>
            </a:r>
            <a:r>
              <a:rPr lang="en-US" sz="650" dirty="0"/>
              <a:t>: National Association for the Education of Young Children (2019). Advancing equity in early childhood education position statement. https://www.naeyc.org/resources/position-statements/equity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276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b="1" dirty="0">
                <a:latin typeface="Calibri"/>
                <a:cs typeface="Calibri"/>
              </a:rPr>
              <a:t>Note for instructor</a:t>
            </a:r>
            <a:r>
              <a:rPr lang="en-US" sz="650" dirty="0">
                <a:latin typeface="Calibri"/>
                <a:cs typeface="Calibri"/>
              </a:rPr>
              <a:t>: This is an opportunity to check learners' understanding of the VAF and see if any new knowledge or perspective has been developed. You can ask learners what they have learned or now wonder about having completed this round of analysis. It is also a good time to reflect on what is the most difficult skill for them in doing the analysis. You might choose to have them briefly rank the five skills in order of what they find challenging. This allows you to focus your instruction and guidance on the parts they find challenging. </a:t>
            </a:r>
          </a:p>
          <a:p>
            <a:endParaRPr lang="en-US" sz="650" dirty="0">
              <a:latin typeface="Calibri"/>
              <a:cs typeface="Calibri"/>
            </a:endParaRPr>
          </a:p>
          <a:p>
            <a:r>
              <a:rPr lang="en-US" sz="650" dirty="0">
                <a:latin typeface="Calibri"/>
                <a:cs typeface="Calibri"/>
              </a:rPr>
              <a:t>Questions:</a:t>
            </a:r>
          </a:p>
          <a:p>
            <a:pPr>
              <a:buFont typeface="Arial" panose="020B0604020202020204" pitchFamily="34" charset="0"/>
              <a:buChar char="•"/>
            </a:pPr>
            <a:r>
              <a:rPr lang="en-US" sz="650" dirty="0">
                <a:latin typeface="Calibri"/>
                <a:cs typeface="Calibri"/>
              </a:rPr>
              <a:t>How do you understand the Video Analysis Framework (VAF) now?</a:t>
            </a:r>
          </a:p>
          <a:p>
            <a:pPr>
              <a:buFont typeface="Arial" panose="020B0604020202020204" pitchFamily="34" charset="0"/>
              <a:buChar char="•"/>
            </a:pPr>
            <a:r>
              <a:rPr lang="en-US" sz="650" dirty="0">
                <a:latin typeface="Calibri"/>
                <a:cs typeface="Calibri"/>
              </a:rPr>
              <a:t>How might this be useful for you as an educator?</a:t>
            </a:r>
          </a:p>
          <a:p>
            <a:pPr>
              <a:buFont typeface="Arial" panose="020B0604020202020204" pitchFamily="34" charset="0"/>
              <a:buChar char="•"/>
            </a:pPr>
            <a:r>
              <a:rPr lang="en-US" sz="650" dirty="0">
                <a:latin typeface="Calibri"/>
                <a:cs typeface="Calibri"/>
              </a:rPr>
              <a:t>How might the VAF help you understand some of the learning experiences you have already had?</a:t>
            </a:r>
          </a:p>
          <a:p>
            <a:pPr>
              <a:buFont typeface="Arial" panose="020B0604020202020204" pitchFamily="34" charset="0"/>
              <a:buChar char="•"/>
            </a:pPr>
            <a:r>
              <a:rPr lang="en-US" sz="650" dirty="0">
                <a:latin typeface="Calibri"/>
                <a:cs typeface="Calibri"/>
              </a:rPr>
              <a:t>What elements of this framework might have been missing that could strengthen your learning about teaching?</a:t>
            </a:r>
          </a:p>
          <a:p>
            <a:pPr>
              <a:buFont typeface="Arial" panose="020B0604020202020204" pitchFamily="34" charset="0"/>
              <a:buChar char="•"/>
            </a:pPr>
            <a:r>
              <a:rPr lang="en-US" sz="650" dirty="0">
                <a:latin typeface="Calibri"/>
                <a:cs typeface="Calibri"/>
              </a:rPr>
              <a:t>What else do you wonder about?</a:t>
            </a:r>
          </a:p>
          <a:p>
            <a:endParaRPr lang="en-US" sz="650" i="1" dirty="0">
              <a:latin typeface="Calibri"/>
              <a:cs typeface="Calibri"/>
            </a:endParaRPr>
          </a:p>
          <a:p>
            <a:endParaRPr lang="en-US" sz="65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85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sz="800" b="1" dirty="0"/>
              <a:t>Presenter Notes: </a:t>
            </a:r>
          </a:p>
          <a:p>
            <a:pPr marL="0" lvl="0" indent="0" algn="l" rtl="0">
              <a:lnSpc>
                <a:spcPct val="100000"/>
              </a:lnSpc>
              <a:spcBef>
                <a:spcPts val="0"/>
              </a:spcBef>
              <a:spcAft>
                <a:spcPts val="0"/>
              </a:spcAft>
              <a:buNone/>
            </a:pPr>
            <a:endParaRPr lang="en-US" sz="800" b="1" dirty="0"/>
          </a:p>
          <a:p>
            <a:pPr marL="457200" lvl="0" algn="l" rtl="0">
              <a:lnSpc>
                <a:spcPct val="100000"/>
              </a:lnSpc>
              <a:spcBef>
                <a:spcPts val="0"/>
              </a:spcBef>
              <a:spcAft>
                <a:spcPts val="0"/>
              </a:spcAft>
              <a:buNone/>
            </a:pPr>
            <a:r>
              <a:rPr lang="en-US" sz="800" i="1" dirty="0"/>
              <a:t>Let’s review the community agreements we have created. This is a reminder that we all agree to stay engaged, speak your truth, listen to understand, keep confidentiality, ask for help when you need to, and support one another. </a:t>
            </a:r>
          </a:p>
          <a:p>
            <a:pPr marL="457200" lvl="0" algn="l" rtl="0">
              <a:lnSpc>
                <a:spcPct val="100000"/>
              </a:lnSpc>
              <a:spcBef>
                <a:spcPts val="0"/>
              </a:spcBef>
              <a:spcAft>
                <a:spcPts val="0"/>
              </a:spcAft>
              <a:buNone/>
            </a:pPr>
            <a:endParaRPr lang="en-US" sz="800" i="1" dirty="0"/>
          </a:p>
          <a:p>
            <a:pPr marL="457200" lvl="0" algn="l" rtl="0">
              <a:lnSpc>
                <a:spcPct val="100000"/>
              </a:lnSpc>
              <a:spcBef>
                <a:spcPts val="0"/>
              </a:spcBef>
              <a:spcAft>
                <a:spcPts val="0"/>
              </a:spcAft>
              <a:buNone/>
            </a:pPr>
            <a:r>
              <a:rPr lang="en-US" sz="800" i="1" dirty="0"/>
              <a:t>Is there anything you would like to add, or is there anything you need today to make you a successful learner?</a:t>
            </a:r>
          </a:p>
          <a:p>
            <a:pPr marL="0" lvl="0" indent="0" algn="l" rtl="0">
              <a:lnSpc>
                <a:spcPct val="100000"/>
              </a:lnSpc>
              <a:spcBef>
                <a:spcPts val="0"/>
              </a:spcBef>
              <a:spcAft>
                <a:spcPts val="0"/>
              </a:spcAft>
              <a:buNone/>
            </a:pPr>
            <a:endParaRPr lang="en-US" sz="800" dirty="0">
              <a:solidFill>
                <a:schemeClr val="dk1"/>
              </a:solidFill>
              <a:ea typeface="Calibri"/>
              <a:sym typeface="Calibri"/>
            </a:endParaRPr>
          </a:p>
          <a:p>
            <a:pPr marL="0" lvl="0" indent="0" algn="l" rtl="0">
              <a:lnSpc>
                <a:spcPct val="100000"/>
              </a:lnSpc>
              <a:spcBef>
                <a:spcPts val="0"/>
              </a:spcBef>
              <a:spcAft>
                <a:spcPts val="0"/>
              </a:spcAft>
              <a:buNone/>
            </a:pPr>
            <a:r>
              <a:rPr lang="en-US" sz="800" dirty="0">
                <a:solidFill>
                  <a:schemeClr val="dk1"/>
                </a:solidFill>
                <a:ea typeface="Calibri"/>
                <a:sym typeface="Calibri"/>
              </a:rPr>
              <a:t>Make sure to always ask, in addition to checking in on these standing agreements:</a:t>
            </a:r>
          </a:p>
          <a:p>
            <a:pPr marL="0" lvl="0" indent="0" algn="l" rtl="0">
              <a:lnSpc>
                <a:spcPct val="100000"/>
              </a:lnSpc>
              <a:spcBef>
                <a:spcPts val="0"/>
              </a:spcBef>
              <a:spcAft>
                <a:spcPts val="0"/>
              </a:spcAft>
              <a:buNone/>
            </a:pPr>
            <a:endParaRPr lang="en-US" sz="800" dirty="0">
              <a:solidFill>
                <a:schemeClr val="dk1"/>
              </a:solidFill>
              <a:ea typeface="Calibri"/>
              <a:sym typeface="Calibri"/>
            </a:endParaRPr>
          </a:p>
          <a:p>
            <a:pPr marL="342900" lvl="1" indent="0" algn="l" rtl="0">
              <a:lnSpc>
                <a:spcPct val="100000"/>
              </a:lnSpc>
              <a:spcBef>
                <a:spcPts val="0"/>
              </a:spcBef>
              <a:spcAft>
                <a:spcPts val="0"/>
              </a:spcAft>
              <a:buNone/>
            </a:pPr>
            <a:r>
              <a:rPr lang="en-US" sz="800" dirty="0">
                <a:solidFill>
                  <a:schemeClr val="dk1"/>
                </a:solidFill>
                <a:ea typeface="Calibri"/>
                <a:sym typeface="Calibri"/>
              </a:rPr>
              <a:t>“Is there anything else you need during this time together?”</a:t>
            </a:r>
          </a:p>
          <a:p>
            <a:pPr marL="342900" lvl="1" indent="0" algn="l" rtl="0">
              <a:lnSpc>
                <a:spcPct val="100000"/>
              </a:lnSpc>
              <a:spcBef>
                <a:spcPts val="0"/>
              </a:spcBef>
              <a:spcAft>
                <a:spcPts val="0"/>
              </a:spcAft>
              <a:buNone/>
            </a:pPr>
            <a:endParaRPr lang="en-US" sz="800" dirty="0">
              <a:solidFill>
                <a:schemeClr val="dk1"/>
              </a:solidFill>
              <a:ea typeface="Calibri"/>
              <a:sym typeface="Calibri"/>
            </a:endParaRPr>
          </a:p>
          <a:p>
            <a:pPr marL="0" lvl="0" indent="0" algn="l" rtl="0">
              <a:lnSpc>
                <a:spcPct val="100000"/>
              </a:lnSpc>
              <a:spcBef>
                <a:spcPts val="0"/>
              </a:spcBef>
              <a:spcAft>
                <a:spcPts val="0"/>
              </a:spcAft>
              <a:buNone/>
            </a:pPr>
            <a:r>
              <a:rPr lang="en-US" sz="800" dirty="0">
                <a:solidFill>
                  <a:schemeClr val="dk1"/>
                </a:solidFill>
                <a:ea typeface="Calibri"/>
                <a:sym typeface="Calibri"/>
              </a:rPr>
              <a:t>This allows someone who might have a plumber, etc. coming during this time to let everyone know they may need to step away or turn their camera off. Another example could be a parent who has a child who may be calling home sick from school. We want to make sure the community feels safe and held.</a:t>
            </a:r>
          </a:p>
          <a:p>
            <a:pPr marL="0" lvl="0" indent="0" algn="l" rtl="0">
              <a:lnSpc>
                <a:spcPct val="100000"/>
              </a:lnSpc>
              <a:spcBef>
                <a:spcPts val="0"/>
              </a:spcBef>
              <a:spcAft>
                <a:spcPts val="0"/>
              </a:spcAft>
              <a:buNone/>
            </a:pPr>
            <a:endParaRPr lang="en-US" sz="800" i="1" dirty="0">
              <a:solidFill>
                <a:schemeClr val="dk1"/>
              </a:solidFill>
              <a:sym typeface="Calibri"/>
            </a:endParaRPr>
          </a:p>
          <a:p>
            <a:pPr marL="0" lvl="0" indent="0" algn="l" rtl="0">
              <a:lnSpc>
                <a:spcPct val="100000"/>
              </a:lnSpc>
              <a:spcBef>
                <a:spcPts val="0"/>
              </a:spcBef>
              <a:spcAft>
                <a:spcPts val="0"/>
              </a:spcAft>
              <a:buNone/>
            </a:pPr>
            <a:r>
              <a:rPr lang="en-US" sz="800" i="0" dirty="0">
                <a:solidFill>
                  <a:schemeClr val="dk1"/>
                </a:solidFill>
                <a:sym typeface="Calibri"/>
              </a:rPr>
              <a:t>These are just suggested agreements. We recommend that you create a list with your group of learners at the start of each term and revisit in each class session. You can copy this slide and paste into the start of each of the sections. </a:t>
            </a:r>
            <a:endParaRPr lang="en-US" sz="8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9427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lgn="l" rtl="0" fontAlgn="base">
              <a:buFont typeface="Arial" panose="020B0604020202020204" pitchFamily="34" charset="0"/>
              <a:buNone/>
            </a:pPr>
            <a:r>
              <a:rPr lang="en-US" sz="800" b="1" i="0" dirty="0">
                <a:effectLst/>
                <a:latin typeface="Arial" panose="020B0604020202020204" pitchFamily="34" charset="0"/>
              </a:rPr>
              <a:t>Round #3</a:t>
            </a:r>
            <a:r>
              <a:rPr lang="en-US" sz="800" b="0" i="0" dirty="0">
                <a:effectLst/>
                <a:latin typeface="Arial" panose="020B0604020202020204" pitchFamily="34" charset="0"/>
              </a:rPr>
              <a:t>: Slides 40-46  provide the opportunity to practice using the video analysis framework using role play as an </a:t>
            </a:r>
            <a:r>
              <a:rPr lang="en-US" sz="800" b="1" i="0" dirty="0">
                <a:effectLst/>
                <a:latin typeface="Arial" panose="020B0604020202020204" pitchFamily="34" charset="0"/>
              </a:rPr>
              <a:t>educator </a:t>
            </a:r>
            <a:r>
              <a:rPr lang="en-US" sz="800" b="0" i="0" dirty="0">
                <a:effectLst/>
                <a:latin typeface="Arial" panose="020B0604020202020204" pitchFamily="34" charset="0"/>
              </a:rPr>
              <a:t>and c</a:t>
            </a:r>
            <a:r>
              <a:rPr lang="en-US" sz="800" b="1" i="0" dirty="0">
                <a:effectLst/>
                <a:latin typeface="Arial" panose="020B0604020202020204" pitchFamily="34" charset="0"/>
              </a:rPr>
              <a:t>oach</a:t>
            </a:r>
          </a:p>
          <a:p>
            <a:pPr marL="228600" indent="0" algn="l" rtl="0" fontAlgn="base">
              <a:buFont typeface="Arial" panose="020B0604020202020204" pitchFamily="34" charset="0"/>
              <a:buNone/>
            </a:pPr>
            <a:endParaRPr lang="en-US" sz="800" b="0" i="0" dirty="0">
              <a:effectLst/>
              <a:latin typeface="Arial" panose="020B0604020202020204" pitchFamily="34" charset="0"/>
            </a:endParaRPr>
          </a:p>
          <a:p>
            <a:pPr marL="228600" indent="0" algn="l" rtl="0" fontAlgn="base">
              <a:buFont typeface="Arial" panose="020B0604020202020204" pitchFamily="34" charset="0"/>
              <a:buNone/>
            </a:pPr>
            <a:r>
              <a:rPr lang="en-US" sz="800" b="0" i="0" dirty="0">
                <a:effectLst/>
                <a:latin typeface="Arial" panose="020B0604020202020204" pitchFamily="34" charset="0"/>
              </a:rPr>
              <a:t>Participants work in pairs and choose their own </a:t>
            </a:r>
            <a:r>
              <a:rPr lang="en-US" sz="800" b="1" i="0" dirty="0">
                <a:effectLst/>
                <a:latin typeface="Arial" panose="020B0604020202020204" pitchFamily="34" charset="0"/>
              </a:rPr>
              <a:t>focus </a:t>
            </a:r>
            <a:r>
              <a:rPr lang="en-US" sz="800" b="0" i="0" dirty="0">
                <a:effectLst/>
                <a:latin typeface="Arial" panose="020B0604020202020204" pitchFamily="34" charset="0"/>
              </a:rPr>
              <a:t>and video, work through </a:t>
            </a:r>
            <a:r>
              <a:rPr lang="en-US" sz="800" b="1" i="0" dirty="0">
                <a:effectLst/>
                <a:latin typeface="Arial" panose="020B0604020202020204" pitchFamily="34" charset="0"/>
              </a:rPr>
              <a:t>observe</a:t>
            </a:r>
            <a:r>
              <a:rPr lang="en-US" sz="800" b="0" i="0" dirty="0">
                <a:effectLst/>
                <a:latin typeface="Arial" panose="020B0604020202020204" pitchFamily="34" charset="0"/>
              </a:rPr>
              <a:t>, </a:t>
            </a:r>
            <a:r>
              <a:rPr lang="en-US" sz="800" b="1" i="0" dirty="0">
                <a:effectLst/>
                <a:latin typeface="Arial" panose="020B0604020202020204" pitchFamily="34" charset="0"/>
              </a:rPr>
              <a:t>identify biases</a:t>
            </a:r>
            <a:r>
              <a:rPr lang="en-US" sz="800" b="0" i="0" dirty="0">
                <a:effectLst/>
                <a:latin typeface="Arial" panose="020B0604020202020204" pitchFamily="34" charset="0"/>
              </a:rPr>
              <a:t>, </a:t>
            </a:r>
            <a:r>
              <a:rPr lang="en-US" sz="800" b="1" i="0" dirty="0">
                <a:effectLst/>
                <a:latin typeface="Arial" panose="020B0604020202020204" pitchFamily="34" charset="0"/>
              </a:rPr>
              <a:t>interpret, plan, and act </a:t>
            </a:r>
            <a:r>
              <a:rPr lang="en-US" sz="800" b="0" i="0" dirty="0">
                <a:effectLst/>
                <a:latin typeface="Arial" panose="020B0604020202020204" pitchFamily="34" charset="0"/>
              </a:rPr>
              <a:t>using the Role Play worksheet in the VAF Handout</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Time: </a:t>
            </a:r>
            <a:r>
              <a:rPr lang="en-US" b="0" i="1" dirty="0"/>
              <a:t>Working Together with the Visual Analysis Framework: </a:t>
            </a:r>
            <a:r>
              <a:rPr lang="en-US" b="0" dirty="0"/>
              <a:t>60 minutes. This time can vary considerably if you choose to post instructional and practice videos online and have learners prepare their handouts and then use synchronous class time to discuss and refine. Having some synchronous discussion is recommended even if much of the work is done asynchronously.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9773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amend the objectives to the fit your content focus if you choose one for the pair of learners.</a:t>
            </a:r>
          </a:p>
          <a:p>
            <a:endParaRPr lang="en-US" dirty="0"/>
          </a:p>
          <a:p>
            <a:r>
              <a:rPr lang="en-US" dirty="0"/>
              <a:t>It may help to have completed the </a:t>
            </a:r>
            <a:r>
              <a:rPr lang="en-US" i="1" dirty="0"/>
              <a:t>Providing Formative Feedback Learning Activity</a:t>
            </a:r>
            <a:r>
              <a:rPr lang="en-US" dirty="0"/>
              <a:t> from Basket 1 before completing this exercise as providing formative feedback is part of this exercise. </a:t>
            </a:r>
          </a:p>
          <a:p>
            <a:pPr algn="l" rtl="0" fontAlgn="base"/>
            <a:endParaRPr lang="en-US" b="0" i="0" dirty="0">
              <a:effectLst/>
            </a:endParaRPr>
          </a:p>
          <a:p>
            <a:pPr algn="l" rtl="0" fontAlgn="base"/>
            <a:r>
              <a:rPr lang="en-US" sz="1800" b="1" i="1" u="none" strike="noStrike" dirty="0">
                <a:solidFill>
                  <a:srgbClr val="000000"/>
                </a:solidFill>
                <a:effectLst/>
                <a:latin typeface="Arial" panose="020B0604020202020204" pitchFamily="34" charset="0"/>
              </a:rPr>
              <a:t>Review and Focus</a:t>
            </a:r>
            <a:r>
              <a:rPr lang="en-US" sz="1800" b="0" i="0" dirty="0">
                <a:solidFill>
                  <a:srgbClr val="000000"/>
                </a:solidFill>
                <a:effectLst/>
                <a:latin typeface="Arial" panose="020B0604020202020204" pitchFamily="34" charset="0"/>
              </a:rPr>
              <a:t>​</a:t>
            </a:r>
            <a:endParaRPr lang="en-US" b="0" i="0" dirty="0">
              <a:effectLst/>
            </a:endParaRPr>
          </a:p>
          <a:p>
            <a:pPr algn="l" rtl="0" fontAlgn="base">
              <a:buFont typeface="Arial" panose="020B0604020202020204" pitchFamily="34" charset="0"/>
              <a:buChar char="•"/>
            </a:pPr>
            <a:r>
              <a:rPr lang="en-US" sz="1800" b="1" i="0" u="none" strike="noStrike" dirty="0">
                <a:solidFill>
                  <a:srgbClr val="000000"/>
                </a:solidFill>
                <a:effectLst/>
                <a:latin typeface="Arial" panose="020B0604020202020204" pitchFamily="34" charset="0"/>
              </a:rPr>
              <a:t>Review VAF introduction slides</a:t>
            </a:r>
            <a:r>
              <a:rPr lang="en-US" sz="1800" b="0" i="0" u="none" strike="noStrike" dirty="0">
                <a:solidFill>
                  <a:srgbClr val="000000"/>
                </a:solidFill>
                <a:effectLst/>
                <a:latin typeface="Arial" panose="020B0604020202020204" pitchFamily="34" charset="0"/>
              </a:rPr>
              <a:t>: This can include posting the slides 1-11 on the LMS and having learners review together or on their own. The first two pages of the handout also provides a lot of information and may be enough review. Make sure to spend some time helping learners understand the elements of the framework before having them work together to use it.</a:t>
            </a:r>
            <a:r>
              <a:rPr lang="en-US" sz="1800" b="0" i="0" dirty="0">
                <a:solidFill>
                  <a:srgbClr val="000000"/>
                </a:solidFill>
                <a:effectLst/>
                <a:latin typeface="Arial" panose="020B0604020202020204" pitchFamily="34" charset="0"/>
              </a:rPr>
              <a:t>​</a:t>
            </a:r>
            <a:endParaRPr lang="en-US" sz="1800" b="0" i="0" dirty="0">
              <a:effectLs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latin typeface="Arial" panose="020B0604020202020204" pitchFamily="34" charset="0"/>
              </a:rPr>
              <a:t>Review VAF Handout</a:t>
            </a:r>
            <a:r>
              <a:rPr lang="en-US" sz="1800" b="0" i="0" u="none" strike="noStrike" dirty="0">
                <a:solidFill>
                  <a:srgbClr val="000000"/>
                </a:solidFill>
                <a:effectLst/>
                <a:latin typeface="Arial" panose="020B0604020202020204" pitchFamily="34" charset="0"/>
              </a:rPr>
              <a:t>: Discuss how the handout follows each skill and starts with the </a:t>
            </a:r>
            <a:r>
              <a:rPr lang="en-US" sz="1800" b="1" i="0" u="none" strike="noStrike" dirty="0">
                <a:solidFill>
                  <a:srgbClr val="000000"/>
                </a:solidFill>
                <a:effectLst/>
                <a:latin typeface="Arial" panose="020B0604020202020204" pitchFamily="34" charset="0"/>
              </a:rPr>
              <a:t>focus.</a:t>
            </a:r>
            <a:endParaRPr lang="en-US" sz="1800" b="0" i="0" dirty="0">
              <a:effectLst/>
              <a:latin typeface="Arial" panose="020B0604020202020204" pitchFamily="34" charset="0"/>
            </a:endParaRPr>
          </a:p>
          <a:p>
            <a:pPr algn="l" rtl="0" fontAlgn="base"/>
            <a:endParaRPr lang="en-US" sz="1800" b="1" i="1" u="none" strike="noStrike" dirty="0">
              <a:solidFill>
                <a:srgbClr val="000000"/>
              </a:solidFill>
              <a:effectLst/>
              <a:highlight>
                <a:srgbClr val="FFFF00"/>
              </a:highlight>
              <a:latin typeface="Arial" panose="020B0604020202020204" pitchFamily="34" charset="0"/>
            </a:endParaRPr>
          </a:p>
          <a:p>
            <a:pPr algn="l" rtl="0" fontAlgn="base"/>
            <a:r>
              <a:rPr lang="en-US" sz="1800" b="1" i="1" u="none" strike="noStrike" dirty="0">
                <a:solidFill>
                  <a:srgbClr val="000000"/>
                </a:solidFill>
                <a:effectLst/>
                <a:highlight>
                  <a:srgbClr val="FFFF00"/>
                </a:highlight>
                <a:latin typeface="Arial" panose="020B0604020202020204" pitchFamily="34" charset="0"/>
              </a:rPr>
              <a:t>Working Pairs for Role Play</a:t>
            </a:r>
            <a:r>
              <a:rPr lang="en-US" sz="1800" b="0" i="0" dirty="0">
                <a:solidFill>
                  <a:srgbClr val="000000"/>
                </a:solidFill>
                <a:effectLst/>
                <a:highlight>
                  <a:srgbClr val="FFFF00"/>
                </a:highlight>
                <a:latin typeface="Arial" panose="020B0604020202020204" pitchFamily="34" charset="0"/>
              </a:rPr>
              <a:t>​</a:t>
            </a:r>
            <a:endParaRPr lang="en-US" b="0" i="0" dirty="0">
              <a:effectLst/>
              <a:highlight>
                <a:srgbClr val="FFFF00"/>
              </a:highlight>
            </a:endParaRPr>
          </a:p>
          <a:p>
            <a:pPr algn="l" rtl="0" fontAlgn="base">
              <a:buFont typeface="Arial" panose="020B0604020202020204" pitchFamily="34" charset="0"/>
              <a:buChar char="•"/>
            </a:pPr>
            <a:r>
              <a:rPr lang="en-US" sz="1800" b="1" i="0" u="none" strike="noStrike" dirty="0">
                <a:solidFill>
                  <a:srgbClr val="000000"/>
                </a:solidFill>
                <a:effectLst/>
                <a:highlight>
                  <a:srgbClr val="FFFF00"/>
                </a:highlight>
                <a:latin typeface="Arial" panose="020B0604020202020204" pitchFamily="34" charset="0"/>
              </a:rPr>
              <a:t>Form pairs</a:t>
            </a:r>
            <a:r>
              <a:rPr lang="en-US" sz="1800" b="0" i="0" u="none" strike="noStrike" dirty="0">
                <a:solidFill>
                  <a:srgbClr val="000000"/>
                </a:solidFill>
                <a:effectLst/>
                <a:highlight>
                  <a:srgbClr val="FFFF00"/>
                </a:highlight>
                <a:latin typeface="Arial" panose="020B0604020202020204" pitchFamily="34" charset="0"/>
              </a:rPr>
              <a:t>: Each pair should determine who will be the coach and who will be the educator for each round. We recommend that once they choose a mini-lesson they stick with the same focus for both roles, but they may choose to use different practice videos for each role. Each mini-lesson includes at least two practice videos. </a:t>
            </a:r>
            <a:endParaRPr lang="en-US" sz="1800" b="0" i="0" dirty="0">
              <a:effectLst/>
              <a:highlight>
                <a:srgbClr val="FFFF00"/>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FFF00"/>
                </a:highlight>
                <a:latin typeface="Arial" panose="020B0604020202020204" pitchFamily="34" charset="0"/>
              </a:rPr>
              <a:t>Confirm group norms</a:t>
            </a:r>
            <a:r>
              <a:rPr lang="en-US" sz="1800" b="0" i="0" u="none" strike="noStrike" dirty="0">
                <a:solidFill>
                  <a:srgbClr val="000000"/>
                </a:solidFill>
                <a:effectLst/>
                <a:highlight>
                  <a:srgbClr val="FFFF00"/>
                </a:highlight>
                <a:latin typeface="Arial" panose="020B0604020202020204" pitchFamily="34" charset="0"/>
              </a:rPr>
              <a:t>: This is important even when working with just two people. Have each pair confirm what they need to work well together (e.g. listening to each person, deciding on roles, asking each other questions, etc.). If you have already established norms in the course, you can use this time for them to identify anything else they may need while working together (e.g. need to leave my phone on because my child was not feeling well and I may get a call, patience with me because I didn't sleep well last night).</a:t>
            </a:r>
            <a:r>
              <a:rPr lang="en-US" sz="1800" b="0" i="0" dirty="0">
                <a:solidFill>
                  <a:srgbClr val="000000"/>
                </a:solidFill>
                <a:effectLst/>
                <a:highlight>
                  <a:srgbClr val="FFFF00"/>
                </a:highlight>
                <a:latin typeface="Arial" panose="020B0604020202020204" pitchFamily="34" charset="0"/>
              </a:rPr>
              <a:t>​</a:t>
            </a:r>
            <a:endParaRPr lang="en-US" sz="1800" b="0" i="0" dirty="0">
              <a:effectLst/>
              <a:highlight>
                <a:srgbClr val="FFFF00"/>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FFF00"/>
                </a:highlight>
                <a:latin typeface="Arial" panose="020B0604020202020204" pitchFamily="34" charset="0"/>
              </a:rPr>
              <a:t>Post each pair’s mini lesson focus. </a:t>
            </a:r>
            <a:r>
              <a:rPr lang="en-US" sz="1800" b="0" i="0" u="none" strike="noStrike" dirty="0">
                <a:solidFill>
                  <a:srgbClr val="000000"/>
                </a:solidFill>
                <a:effectLst/>
                <a:highlight>
                  <a:srgbClr val="FFFF00"/>
                </a:highlight>
                <a:latin typeface="Arial" panose="020B0604020202020204" pitchFamily="34" charset="0"/>
              </a:rPr>
              <a:t>This lets the other learners know what everyone is working on and provides an opportunity to have pairs who have chosen a similar focus to debrief together. </a:t>
            </a:r>
            <a:endParaRPr lang="en-US" sz="1800" b="0" i="0" dirty="0">
              <a:effectLst/>
              <a:highlight>
                <a:srgbClr val="FFFF00"/>
              </a:highlight>
              <a:latin typeface="Arial" panose="020B0604020202020204" pitchFamily="34" charset="0"/>
            </a:endParaRPr>
          </a:p>
          <a:p>
            <a:pPr algn="l" rtl="0" fontAlgn="base"/>
            <a:r>
              <a:rPr lang="en-US" sz="1800" b="0" i="0" dirty="0">
                <a:solidFill>
                  <a:srgbClr val="000000"/>
                </a:solidFill>
                <a:effectLst/>
                <a:highlight>
                  <a:srgbClr val="FFFF00"/>
                </a:highlight>
                <a:latin typeface="Arial" panose="020B0604020202020204" pitchFamily="34" charset="0"/>
              </a:rPr>
              <a:t>​</a:t>
            </a:r>
            <a:endParaRPr lang="en-US" b="0" i="0" dirty="0">
              <a:effectLst/>
              <a:highlight>
                <a:srgbClr val="FFFF00"/>
              </a:highlight>
            </a:endParaRPr>
          </a:p>
          <a:p>
            <a:pPr algn="l" rtl="0" fontAlgn="base">
              <a:buFont typeface="Arial" panose="020B0604020202020204" pitchFamily="34" charset="0"/>
              <a:buChar char="•"/>
            </a:pPr>
            <a:endParaRPr lang="en-US" sz="1800" b="0" i="0" dirty="0">
              <a:effectLst/>
              <a:highlight>
                <a:srgbClr val="FFFF00"/>
              </a:highligh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970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with your learners to discover what they understand about the two roles, educator and coach. </a:t>
            </a:r>
          </a:p>
          <a:p>
            <a:endParaRPr lang="en-US" dirty="0"/>
          </a:p>
          <a:p>
            <a:r>
              <a:rPr lang="en-US" dirty="0"/>
              <a:t>Highlight differences in perspectives and ask learners to imagine what it is like in each role. For learners who are also educators this is a good exercise to help extend their perspectives to include coaching. For those who may be new to the classroom this is a good opportunity to explore both roles and and hear from others what their understandings are. </a:t>
            </a:r>
          </a:p>
          <a:p>
            <a:r>
              <a:rPr lang="en-US" dirty="0"/>
              <a:t>Encourage them to keep their assigned perspective in mind as they move through the analysis process.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236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are mini-lessons that include short instructional and practices in action videos. You may choose to assign these to different groups or have them choose which ones they want to use as the </a:t>
            </a:r>
            <a:r>
              <a:rPr lang="en-US" b="1" dirty="0"/>
              <a:t>focus</a:t>
            </a:r>
            <a:r>
              <a:rPr lang="en-US" b="0" dirty="0"/>
              <a:t> of their video analysis work. </a:t>
            </a:r>
          </a:p>
          <a:p>
            <a:endParaRPr lang="en-US" b="0" dirty="0"/>
          </a:p>
          <a:p>
            <a:r>
              <a:rPr lang="en-US" b="0" dirty="0"/>
              <a:t>Having multiple pairs share the same </a:t>
            </a:r>
            <a:r>
              <a:rPr lang="en-US" b="1" dirty="0"/>
              <a:t>focus</a:t>
            </a:r>
            <a:r>
              <a:rPr lang="en-US" b="0" dirty="0"/>
              <a:t> can raise interesting discussions on the differences in what we each see, what biases we may reflect on, and the interpretations we make. Always connecting back to the evidence in the video or in the instructional videos helps learners see while there may be differences the validity of the work lies in the connection to evidence. This can also be a useful way to assess how reliable your learners are as observers. Can they all identify the practices that are present? Where are the divergences? </a:t>
            </a:r>
          </a:p>
          <a:p>
            <a:endParaRPr lang="en-US" b="0" dirty="0"/>
          </a:p>
          <a:p>
            <a:r>
              <a:rPr lang="en-US" b="0" dirty="0"/>
              <a:t>You may also choose to share the mini-lessons with your learners online prior to synchronous class time so they can focus their work together on the analysis. </a:t>
            </a:r>
          </a:p>
          <a:p>
            <a:endParaRPr lang="en-US"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606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It is worthwhile to remind learners that they are adopting a specific role. So, it may help to revisit the brainstorm you did before they begin work analyzing together.  </a:t>
            </a:r>
          </a:p>
          <a:p>
            <a:endParaRPr lang="en-US" b="0" dirty="0"/>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800" b="1" i="0" u="none" strike="noStrike" dirty="0">
                <a:solidFill>
                  <a:srgbClr val="000000"/>
                </a:solidFill>
                <a:effectLst/>
                <a:latin typeface="Arial" panose="020B0604020202020204" pitchFamily="34" charset="0"/>
              </a:rPr>
              <a:t>Educator Coach Worksheets</a:t>
            </a:r>
            <a:r>
              <a:rPr lang="en-US" sz="800" b="0" i="0" u="none" strike="noStrike" dirty="0">
                <a:solidFill>
                  <a:srgbClr val="000000"/>
                </a:solidFill>
                <a:effectLst/>
                <a:latin typeface="Arial" panose="020B0604020202020204" pitchFamily="34" charset="0"/>
              </a:rPr>
              <a:t>: The educator will complete the </a:t>
            </a:r>
            <a:r>
              <a:rPr lang="en-US" sz="800" b="0" i="1" u="none" strike="noStrike" dirty="0">
                <a:solidFill>
                  <a:srgbClr val="000000"/>
                </a:solidFill>
                <a:effectLst/>
                <a:latin typeface="Arial" panose="020B0604020202020204" pitchFamily="34" charset="0"/>
              </a:rPr>
              <a:t>Video Analysis Framework Worksheet (p 3) </a:t>
            </a:r>
            <a:r>
              <a:rPr lang="en-US" sz="800" b="0" i="0" u="none" strike="noStrike" dirty="0">
                <a:solidFill>
                  <a:srgbClr val="000000"/>
                </a:solidFill>
                <a:effectLst/>
                <a:latin typeface="Arial" panose="020B0604020202020204" pitchFamily="34" charset="0"/>
              </a:rPr>
              <a:t>The coach will complete the </a:t>
            </a:r>
            <a:r>
              <a:rPr lang="en-US" sz="800" b="0" i="1" u="none" strike="noStrike" dirty="0">
                <a:solidFill>
                  <a:srgbClr val="000000"/>
                </a:solidFill>
                <a:effectLst/>
                <a:latin typeface="Calibri" panose="020F0502020204030204" pitchFamily="34" charset="0"/>
              </a:rPr>
              <a:t>Writing Formative Feedback on Teaching Practice</a:t>
            </a:r>
            <a:r>
              <a:rPr lang="en-US" sz="800" b="0" i="1" dirty="0">
                <a:solidFill>
                  <a:srgbClr val="000000"/>
                </a:solidFill>
                <a:effectLst/>
                <a:latin typeface="Calibri" panose="020F0502020204030204" pitchFamily="34" charset="0"/>
              </a:rPr>
              <a:t> Worksheet (p 4). </a:t>
            </a:r>
            <a:r>
              <a:rPr lang="en-US" sz="800" b="0" i="0" dirty="0">
                <a:solidFill>
                  <a:srgbClr val="000000"/>
                </a:solidFill>
                <a:effectLst/>
                <a:latin typeface="Calibri" panose="020F0502020204030204" pitchFamily="34" charset="0"/>
              </a:rPr>
              <a:t>They should do these on their own to prepare for the role play. You may choose to have learners complete this asynchronously or synchronously, depending on your learners. If meeting in-person you can have coaches work together and educators work together and share their work before beginning the role play.</a:t>
            </a:r>
            <a:endParaRPr lang="en-US" sz="1800" b="0" i="1" dirty="0">
              <a:solidFill>
                <a:srgbClr val="2F5496"/>
              </a:solidFill>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838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800" b="1" i="0" u="none" strike="noStrike" dirty="0">
                <a:solidFill>
                  <a:srgbClr val="000000"/>
                </a:solidFill>
                <a:effectLst/>
                <a:latin typeface="Arial" panose="020B0604020202020204" pitchFamily="34" charset="0"/>
              </a:rPr>
              <a:t>Role Play </a:t>
            </a:r>
            <a:r>
              <a:rPr lang="en-US" sz="800" b="0" i="0" u="none" strike="noStrike" dirty="0">
                <a:solidFill>
                  <a:srgbClr val="000000"/>
                </a:solidFill>
                <a:effectLst/>
                <a:latin typeface="Arial" panose="020B0604020202020204" pitchFamily="34" charset="0"/>
              </a:rPr>
              <a:t>Give each pair at least 15 minutes in each role. A basic feedback process is outlined below. Feel free to encourage role-players to have a natural conversation</a:t>
            </a:r>
          </a:p>
          <a:p>
            <a:pPr marL="685800" lvl="1" indent="0" algn="l" rtl="0" fontAlgn="base">
              <a:buFont typeface="Arial" panose="020B0604020202020204" pitchFamily="34" charset="0"/>
              <a:buNone/>
            </a:pPr>
            <a:r>
              <a:rPr lang="en-US" sz="800" b="0" i="0" u="sng" strike="noStrike" dirty="0">
                <a:solidFill>
                  <a:srgbClr val="000000"/>
                </a:solidFill>
                <a:effectLst/>
                <a:latin typeface="Arial" panose="020B0604020202020204" pitchFamily="34" charset="0"/>
              </a:rPr>
              <a:t>It is expected that they may discuss before and after each bullet. Encourage a conversation. This is a process that provides the structure some learners need to have this sort of practice where they are reflecting on biases and providing feedback to others.</a:t>
            </a:r>
          </a:p>
          <a:p>
            <a:pPr marL="857250" lvl="1" indent="-171450" algn="l" rtl="0" fontAlgn="base">
              <a:buFont typeface="Arial" panose="020B0604020202020204" pitchFamily="34" charset="0"/>
              <a:buChar char="•"/>
            </a:pPr>
            <a:r>
              <a:rPr lang="en-US" sz="1400" b="0" i="0" u="none" strike="noStrike" dirty="0">
                <a:solidFill>
                  <a:srgbClr val="000000"/>
                </a:solidFill>
                <a:effectLst/>
                <a:latin typeface="Arial" panose="020B0604020202020204" pitchFamily="34" charset="0"/>
              </a:rPr>
              <a:t>Educator restates the f</a:t>
            </a:r>
            <a:r>
              <a:rPr lang="en-US" sz="1400" b="1" i="0" u="none" strike="noStrike" dirty="0">
                <a:solidFill>
                  <a:srgbClr val="000000"/>
                </a:solidFill>
                <a:effectLst/>
                <a:latin typeface="Arial" panose="020B0604020202020204" pitchFamily="34" charset="0"/>
              </a:rPr>
              <a:t>ocus</a:t>
            </a:r>
            <a:r>
              <a:rPr lang="en-US" sz="1400" b="0" i="0" u="none" strike="noStrike" dirty="0">
                <a:solidFill>
                  <a:srgbClr val="000000"/>
                </a:solidFill>
                <a:effectLst/>
                <a:latin typeface="Arial" panose="020B0604020202020204" pitchFamily="34" charset="0"/>
              </a:rPr>
              <a:t> and shares their </a:t>
            </a:r>
            <a:r>
              <a:rPr lang="en-US" sz="1400" b="1" i="0" u="none" strike="noStrike" dirty="0">
                <a:solidFill>
                  <a:srgbClr val="000000"/>
                </a:solidFill>
                <a:effectLst/>
                <a:latin typeface="Arial" panose="020B0604020202020204" pitchFamily="34" charset="0"/>
              </a:rPr>
              <a:t>observation</a:t>
            </a:r>
            <a:r>
              <a:rPr lang="en-US" sz="1400" b="0" i="0" u="none" strike="noStrike" dirty="0">
                <a:solidFill>
                  <a:srgbClr val="000000"/>
                </a:solidFill>
                <a:effectLst/>
                <a:latin typeface="Arial" panose="020B0604020202020204" pitchFamily="34" charset="0"/>
              </a:rPr>
              <a:t>s of their own practice.</a:t>
            </a:r>
          </a:p>
          <a:p>
            <a:pPr marL="857250" indent="-1714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Coach offers an </a:t>
            </a:r>
            <a:r>
              <a:rPr lang="en-US" b="1" i="0" u="none" strike="noStrike" dirty="0">
                <a:solidFill>
                  <a:srgbClr val="000000"/>
                </a:solidFill>
                <a:effectLst/>
                <a:latin typeface="Arial" panose="020B0604020202020204" pitchFamily="34" charset="0"/>
              </a:rPr>
              <a:t>encouraging strength</a:t>
            </a:r>
            <a:r>
              <a:rPr lang="en-US" b="0" i="0" u="none" strike="noStrike" dirty="0">
                <a:solidFill>
                  <a:srgbClr val="000000"/>
                </a:solidFill>
                <a:effectLst/>
                <a:latin typeface="Arial" panose="020B0604020202020204" pitchFamily="34" charset="0"/>
              </a:rPr>
              <a:t>.</a:t>
            </a:r>
          </a:p>
          <a:p>
            <a:pPr marL="857250" indent="-171450" fontAlgn="base">
              <a:buFont typeface="Arial" panose="020B0604020202020204" pitchFamily="34" charset="0"/>
              <a:buChar char="•"/>
            </a:pPr>
            <a:r>
              <a:rPr lang="en-US" dirty="0">
                <a:latin typeface="Arial" panose="020B0604020202020204" pitchFamily="34" charset="0"/>
              </a:rPr>
              <a:t>Educator shares reflections on possible </a:t>
            </a:r>
            <a:r>
              <a:rPr lang="en-US" b="1" dirty="0">
                <a:latin typeface="Arial" panose="020B0604020202020204" pitchFamily="34" charset="0"/>
              </a:rPr>
              <a:t>implicit biases.</a:t>
            </a:r>
          </a:p>
          <a:p>
            <a:pPr marL="857250" indent="-171450" fontAlgn="base">
              <a:buFont typeface="Arial" panose="020B0604020202020204" pitchFamily="34" charset="0"/>
              <a:buChar char="•"/>
            </a:pPr>
            <a:r>
              <a:rPr lang="en-US" dirty="0">
                <a:latin typeface="Arial" panose="020B0604020202020204" pitchFamily="34" charset="0"/>
              </a:rPr>
              <a:t>Coach </a:t>
            </a:r>
            <a:r>
              <a:rPr lang="en-US" b="1" dirty="0">
                <a:latin typeface="Arial" panose="020B0604020202020204" pitchFamily="34" charset="0"/>
              </a:rPr>
              <a:t>offers alternative practice and wonder.</a:t>
            </a:r>
          </a:p>
          <a:p>
            <a:pPr marL="857250" indent="-171450" fontAlgn="base">
              <a:buFont typeface="Arial" panose="020B0604020202020204" pitchFamily="34" charset="0"/>
              <a:buChar char="•"/>
            </a:pPr>
            <a:r>
              <a:rPr lang="en-US" i="0" u="none" strike="noStrike" dirty="0">
                <a:solidFill>
                  <a:srgbClr val="000000"/>
                </a:solidFill>
                <a:effectLst/>
                <a:latin typeface="Arial" panose="020B0604020202020204" pitchFamily="34" charset="0"/>
              </a:rPr>
              <a:t>Educator</a:t>
            </a:r>
            <a:r>
              <a:rPr lang="en-US" b="1" i="0" u="none" strike="noStrike" dirty="0">
                <a:solidFill>
                  <a:srgbClr val="000000"/>
                </a:solidFill>
                <a:effectLst/>
                <a:latin typeface="Arial" panose="020B0604020202020204" pitchFamily="34" charset="0"/>
              </a:rPr>
              <a:t> </a:t>
            </a:r>
            <a:r>
              <a:rPr lang="en-US" dirty="0">
                <a:latin typeface="Arial" panose="020B0604020202020204" pitchFamily="34" charset="0"/>
              </a:rPr>
              <a:t>offers their </a:t>
            </a:r>
            <a:r>
              <a:rPr lang="en-US" b="1" dirty="0">
                <a:latin typeface="Arial" panose="020B0604020202020204" pitchFamily="34" charset="0"/>
              </a:rPr>
              <a:t>interpretation.</a:t>
            </a:r>
          </a:p>
          <a:p>
            <a:pPr marL="857250" indent="-171450" fontAlgn="base">
              <a:buFont typeface="Arial" panose="020B0604020202020204" pitchFamily="34" charset="0"/>
              <a:buChar char="•"/>
            </a:pPr>
            <a:r>
              <a:rPr lang="en-US" b="1" i="0" u="none" strike="noStrike" dirty="0">
                <a:solidFill>
                  <a:srgbClr val="000000"/>
                </a:solidFill>
                <a:effectLst/>
                <a:latin typeface="Arial" panose="020B0604020202020204" pitchFamily="34" charset="0"/>
              </a:rPr>
              <a:t>Coach asks about any goals and offers encouragement.</a:t>
            </a:r>
          </a:p>
          <a:p>
            <a:pPr marL="857250" indent="-171450" fontAlgn="base">
              <a:buFont typeface="Arial" panose="020B0604020202020204" pitchFamily="34" charset="0"/>
              <a:buChar char="•"/>
            </a:pPr>
            <a:r>
              <a:rPr lang="en-US" dirty="0">
                <a:latin typeface="Arial" panose="020B0604020202020204" pitchFamily="34" charset="0"/>
              </a:rPr>
              <a:t>Educator discusses their </a:t>
            </a:r>
            <a:r>
              <a:rPr lang="en-US" b="1" dirty="0">
                <a:latin typeface="Arial" panose="020B0604020202020204" pitchFamily="34" charset="0"/>
              </a:rPr>
              <a:t>plan to disrupt bias and improve practice.</a:t>
            </a:r>
          </a:p>
          <a:p>
            <a:pPr marL="857250" indent="-171450" fontAlgn="base">
              <a:buFont typeface="Arial" panose="020B0604020202020204" pitchFamily="34" charset="0"/>
              <a:buChar char="•"/>
            </a:pPr>
            <a:r>
              <a:rPr lang="en-US" b="1" dirty="0">
                <a:latin typeface="Arial" panose="020B0604020202020204" pitchFamily="34" charset="0"/>
              </a:rPr>
              <a:t>Coach ends with an encouraging strength.</a:t>
            </a:r>
          </a:p>
          <a:p>
            <a:endParaRPr lang="en-US" dirty="0"/>
          </a:p>
          <a:p>
            <a:r>
              <a:rPr lang="en-US" dirty="0"/>
              <a:t>Practicing with videos of other educators and adopting different perspectives will help build the skills you want learners to use with one another as they begin to analyze videos of their own practice together.</a:t>
            </a:r>
          </a:p>
          <a:p>
            <a:endParaRPr lang="en-US" dirty="0"/>
          </a:p>
          <a:p>
            <a:r>
              <a:rPr lang="en-US" b="1" dirty="0"/>
              <a:t>Note: </a:t>
            </a:r>
            <a:r>
              <a:rPr lang="en-US" b="0" dirty="0"/>
              <a:t>Online asynchronous delivery of this is possible by pairing students up and providing an online space for them to post their responses and reflections with this process guide. Or if you have a video annotation tool. </a:t>
            </a: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2599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 can share this slide to remind the coach role what is included in formative feedback and help their completion of the </a:t>
            </a:r>
            <a:r>
              <a:rPr lang="en-US" sz="1800" b="0" i="1" u="none" strike="noStrike" dirty="0">
                <a:solidFill>
                  <a:srgbClr val="000000"/>
                </a:solidFill>
                <a:effectLst/>
                <a:latin typeface="Calibri" panose="020F0502020204030204" pitchFamily="34" charset="0"/>
              </a:rPr>
              <a:t>Writing Formative Feedback on Teaching Practice Worksheet</a:t>
            </a:r>
            <a:r>
              <a:rPr lang="en-US" sz="1800" b="0" i="1" dirty="0">
                <a:solidFill>
                  <a:srgbClr val="000000"/>
                </a:solidFill>
                <a:effectLst/>
                <a:latin typeface="Calibri" panose="020F0502020204030204" pitchFamily="34" charset="0"/>
              </a:rPr>
              <a:t> </a:t>
            </a:r>
            <a:endParaRPr lang="en-US" b="0" i="1" dirty="0">
              <a:solidFill>
                <a:srgbClr val="2F5496"/>
              </a:solidFill>
              <a:effectLst/>
            </a:endParaRPr>
          </a:p>
          <a:p>
            <a:endParaRPr lang="en-US" dirty="0"/>
          </a:p>
          <a:p>
            <a:endParaRPr lang="en-US" dirty="0"/>
          </a:p>
          <a:p>
            <a:r>
              <a:rPr lang="en-US" dirty="0"/>
              <a:t>This is also included in </a:t>
            </a:r>
            <a:r>
              <a:rPr lang="en-US" i="1" dirty="0"/>
              <a:t>Basket 1 Learning Activity Providing Formative Feedback</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191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b="1" dirty="0">
                <a:latin typeface="Calibri"/>
                <a:cs typeface="Calibri"/>
              </a:rPr>
              <a:t>Note for instructor</a:t>
            </a:r>
            <a:r>
              <a:rPr lang="en-US" sz="650" dirty="0">
                <a:latin typeface="Calibri"/>
                <a:cs typeface="Calibri"/>
              </a:rPr>
              <a:t>: This is an opportunity to check learners' understanding of the VAF and see if any new knowledge or perspective has been developed. You can ask learners what they have learned or now wonder about having completed this round of analysis. It is also a good time to reflect on what it is like providing and receiving feedback. If they found anything particularly challenging, this step allows you to focus your instruction and guidance on the parts they find challenging. </a:t>
            </a:r>
          </a:p>
          <a:p>
            <a:endParaRPr lang="en-US" sz="650" dirty="0">
              <a:latin typeface="Calibri"/>
              <a:cs typeface="Calibri"/>
            </a:endParaRPr>
          </a:p>
          <a:p>
            <a:r>
              <a:rPr lang="en-US" sz="650" dirty="0"/>
              <a:t>You may also choose to have learners post their worksheet pages or share in groups. Making learning visible across pairs can help everyone’s learning.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785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200"/>
              <a:buFont typeface="Calibri"/>
              <a:buNone/>
            </a:pPr>
            <a:r>
              <a:rPr lang="en-US" sz="1200" b="1" dirty="0">
                <a:solidFill>
                  <a:schemeClr val="dk1"/>
                </a:solidFill>
                <a:highlight>
                  <a:srgbClr val="FFFFFF"/>
                </a:highlight>
              </a:rPr>
              <a:t>NOTE TO INSTRUCTOR: </a:t>
            </a:r>
          </a:p>
          <a:p>
            <a:pPr marL="0" lvl="0" indent="0" algn="l" rtl="0">
              <a:lnSpc>
                <a:spcPct val="115000"/>
              </a:lnSpc>
              <a:spcBef>
                <a:spcPts val="0"/>
              </a:spcBef>
              <a:spcAft>
                <a:spcPts val="0"/>
              </a:spcAft>
              <a:buClr>
                <a:schemeClr val="dk1"/>
              </a:buClr>
              <a:buSzPts val="1200"/>
              <a:buFont typeface="Calibri"/>
              <a:buNone/>
            </a:pPr>
            <a:r>
              <a:rPr lang="en-US" sz="1200" b="0" dirty="0">
                <a:solidFill>
                  <a:schemeClr val="dk1"/>
                </a:solidFill>
                <a:highlight>
                  <a:srgbClr val="FFFFFF"/>
                </a:highlight>
              </a:rPr>
              <a:t>The information in this presentation about the Video Analysis Framework comes from the following article: </a:t>
            </a:r>
          </a:p>
          <a:p>
            <a:pPr marL="628650" lvl="1" indent="-171450">
              <a:lnSpc>
                <a:spcPct val="114999"/>
              </a:lnSpc>
              <a:buClr>
                <a:schemeClr val="dk1"/>
              </a:buClr>
              <a:buSzPts val="1200"/>
              <a:buFont typeface="Arial" panose="020B0604020202020204" pitchFamily="34" charset="0"/>
              <a:buChar char="•"/>
            </a:pPr>
            <a:r>
              <a:rPr lang="en-US" sz="650" b="0" dirty="0">
                <a:highlight>
                  <a:srgbClr val="FFFFFF"/>
                </a:highlight>
              </a:rPr>
              <a:t>Packard, M</a:t>
            </a:r>
            <a:r>
              <a:rPr lang="en-US" sz="650" dirty="0">
                <a:highlight>
                  <a:srgbClr val="FFFFFF"/>
                </a:highlight>
              </a:rPr>
              <a:t>. </a:t>
            </a:r>
            <a:r>
              <a:rPr lang="en-US" sz="650" b="0" dirty="0">
                <a:highlight>
                  <a:srgbClr val="FFFFFF"/>
                </a:highlight>
              </a:rPr>
              <a:t>Brennan, C</a:t>
            </a:r>
            <a:r>
              <a:rPr lang="en-US" sz="650" dirty="0">
                <a:highlight>
                  <a:srgbClr val="FFFFFF"/>
                </a:highlight>
              </a:rPr>
              <a:t>. </a:t>
            </a:r>
            <a:r>
              <a:rPr lang="en-US" sz="650" b="0" dirty="0">
                <a:highlight>
                  <a:srgbClr val="FFFFFF"/>
                </a:highlight>
              </a:rPr>
              <a:t>Joseph, G., Emerson-Hoss, K. (</a:t>
            </a:r>
            <a:r>
              <a:rPr lang="en-US" sz="650" dirty="0">
                <a:highlight>
                  <a:srgbClr val="FFFFFF"/>
                </a:highlight>
              </a:rPr>
              <a:t>2021</a:t>
            </a:r>
            <a:r>
              <a:rPr lang="en-US" sz="650" b="0" dirty="0">
                <a:highlight>
                  <a:srgbClr val="FFFFFF"/>
                </a:highlight>
              </a:rPr>
              <a:t>). </a:t>
            </a:r>
            <a:r>
              <a:rPr lang="en-US" sz="650" b="0" i="0" dirty="0">
                <a:highlight>
                  <a:srgbClr val="FFFFFF"/>
                </a:highlight>
              </a:rPr>
              <a:t>The power of video analysis: Developing</a:t>
            </a:r>
            <a:br>
              <a:rPr lang="en-US" sz="650" dirty="0">
                <a:highlight>
                  <a:srgbClr val="FFFFFF"/>
                </a:highlight>
              </a:rPr>
            </a:br>
            <a:r>
              <a:rPr lang="en-US" sz="650" b="0" i="0" dirty="0">
                <a:highlight>
                  <a:srgbClr val="FFFFFF"/>
                </a:highlight>
              </a:rPr>
              <a:t>professional vision and anti-bias practices for pre- and in-service teachers. </a:t>
            </a:r>
            <a:r>
              <a:rPr lang="en-US" sz="650" b="0" i="1" dirty="0">
                <a:highlight>
                  <a:srgbClr val="FFFFFF"/>
                </a:highlight>
              </a:rPr>
              <a:t>Young Children</a:t>
            </a:r>
            <a:r>
              <a:rPr lang="en-US" sz="650" dirty="0">
                <a:highlight>
                  <a:srgbClr val="FFFFFF"/>
                </a:highlight>
              </a:rPr>
              <a:t>, 77(1) https://</a:t>
            </a:r>
            <a:br>
              <a:rPr lang="en-US" sz="650" dirty="0">
                <a:highlight>
                  <a:srgbClr val="FFFFFF"/>
                </a:highlight>
              </a:rPr>
            </a:br>
            <a:r>
              <a:rPr lang="en-US" sz="650" dirty="0">
                <a:highlight>
                  <a:srgbClr val="FFFFFF"/>
                </a:highlight>
                <a:hlinkClick r:id="rId3"/>
              </a:rPr>
              <a:t>www.naeyc</a:t>
            </a:r>
            <a:r>
              <a:rPr lang="en-US" sz="650" b="0" dirty="0">
                <a:highlight>
                  <a:srgbClr val="FFFFFF"/>
                </a:highlight>
                <a:hlinkClick r:id="rId3"/>
              </a:rPr>
              <a:t>.</a:t>
            </a:r>
            <a:r>
              <a:rPr lang="en-US" sz="650" dirty="0">
                <a:highlight>
                  <a:srgbClr val="FFFFFF"/>
                </a:highlight>
                <a:hlinkClick r:id="rId3"/>
              </a:rPr>
              <a:t>org/resources/pubs/yc/spring2022</a:t>
            </a:r>
            <a:endParaRPr lang="en-US" sz="1200" b="1" dirty="0">
              <a:highlight>
                <a:srgbClr val="FFFFFF"/>
              </a:highlight>
            </a:endParaRPr>
          </a:p>
          <a:p>
            <a:pPr marL="628650" lvl="1" indent="-171450">
              <a:lnSpc>
                <a:spcPct val="114999"/>
              </a:lnSpc>
              <a:buClr>
                <a:schemeClr val="dk1"/>
              </a:buClr>
              <a:buSzPts val="1200"/>
              <a:buFont typeface="Arial" panose="020B0604020202020204" pitchFamily="34" charset="0"/>
              <a:buChar char="•"/>
            </a:pPr>
            <a:r>
              <a:rPr lang="en-US" sz="1200" dirty="0">
                <a:highlight>
                  <a:srgbClr val="FFFFFF"/>
                </a:highlight>
              </a:rPr>
              <a:t>The</a:t>
            </a:r>
            <a:r>
              <a:rPr lang="en-US" sz="1200" b="0" i="0" dirty="0">
                <a:solidFill>
                  <a:schemeClr val="dk1"/>
                </a:solidFill>
                <a:highlight>
                  <a:srgbClr val="FFFFFF"/>
                </a:highlight>
              </a:rPr>
              <a:t> article is not publicly available, but it is accessible to NAEYC members</a:t>
            </a:r>
            <a:r>
              <a:rPr lang="en-US" sz="1200" dirty="0">
                <a:highlight>
                  <a:srgbClr val="FFFFFF"/>
                </a:highlight>
              </a:rPr>
              <a:t>.  </a:t>
            </a:r>
            <a:endParaRPr lang="en-US" sz="1200" b="1" dirty="0">
              <a:solidFill>
                <a:schemeClr val="dk1"/>
              </a:solidFill>
              <a:highlight>
                <a:srgbClr val="FFFFFF"/>
              </a:highlight>
            </a:endParaRPr>
          </a:p>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endParaRPr lang="en-US" sz="1200" b="1" dirty="0">
              <a:solidFill>
                <a:schemeClr val="dk1"/>
              </a:solidFill>
              <a:highlight>
                <a:srgbClr val="FFFFFF"/>
              </a:highlight>
            </a:endParaRPr>
          </a:p>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r>
              <a:rPr lang="en-US" sz="1200" b="1" dirty="0">
                <a:solidFill>
                  <a:schemeClr val="dk1"/>
                </a:solidFill>
                <a:highlight>
                  <a:srgbClr val="FFFFFF"/>
                </a:highlight>
              </a:rPr>
              <a:t>INTRODUCE THE FRAMEWORK</a:t>
            </a:r>
          </a:p>
          <a:p>
            <a:pPr marL="0" lvl="0" indent="0" algn="l" rtl="0">
              <a:lnSpc>
                <a:spcPct val="115000"/>
              </a:lnSpc>
              <a:spcBef>
                <a:spcPts val="0"/>
              </a:spcBef>
              <a:spcAft>
                <a:spcPts val="0"/>
              </a:spcAft>
              <a:buClr>
                <a:schemeClr val="dk1"/>
              </a:buClr>
              <a:buSzPts val="1200"/>
              <a:buFont typeface="Calibri"/>
              <a:buNone/>
            </a:pPr>
            <a:endParaRPr lang="en-US" sz="1200" b="1" dirty="0">
              <a:solidFill>
                <a:schemeClr val="dk1"/>
              </a:solidFill>
              <a:highlight>
                <a:srgbClr val="FFFFFF"/>
              </a:highlight>
            </a:endParaRPr>
          </a:p>
          <a:p>
            <a:pPr marL="0" lvl="0" indent="0" algn="l" rtl="0">
              <a:lnSpc>
                <a:spcPct val="115000"/>
              </a:lnSpc>
              <a:spcBef>
                <a:spcPts val="0"/>
              </a:spcBef>
              <a:spcAft>
                <a:spcPts val="0"/>
              </a:spcAft>
              <a:buClr>
                <a:schemeClr val="dk1"/>
              </a:buClr>
              <a:buSzPts val="1200"/>
              <a:buFont typeface="Calibri"/>
              <a:buNone/>
            </a:pPr>
            <a:r>
              <a:rPr lang="en-US" sz="1200" b="1" dirty="0">
                <a:solidFill>
                  <a:schemeClr val="dk1"/>
                </a:solidFill>
                <a:highlight>
                  <a:srgbClr val="FFFFFF"/>
                </a:highlight>
              </a:rPr>
              <a:t>Ask learners about what they notice</a:t>
            </a:r>
          </a:p>
          <a:p>
            <a:pPr marL="0" lvl="0" indent="0" algn="l" rtl="0">
              <a:lnSpc>
                <a:spcPct val="115000"/>
              </a:lnSpc>
              <a:spcBef>
                <a:spcPts val="0"/>
              </a:spcBef>
              <a:spcAft>
                <a:spcPts val="0"/>
              </a:spcAft>
              <a:buClr>
                <a:schemeClr val="dk1"/>
              </a:buClr>
              <a:buSzPts val="1200"/>
              <a:buFont typeface="Calibri"/>
              <a:buNone/>
            </a:pPr>
            <a:r>
              <a:rPr lang="en-US" sz="1200" b="0" dirty="0">
                <a:solidFill>
                  <a:schemeClr val="dk1"/>
                </a:solidFill>
                <a:highlight>
                  <a:srgbClr val="FFFFFF"/>
                </a:highlight>
              </a:rPr>
              <a:t>Pictured on the slide is the Video Analysis Framework, or VAF. Based on what you see in the picture, what do you think are some of its defining features and how does it work?</a:t>
            </a:r>
            <a:endParaRPr lang="en-US" sz="1200" b="1" dirty="0">
              <a:solidFill>
                <a:schemeClr val="dk1"/>
              </a:solidFill>
              <a:highlight>
                <a:srgbClr val="FFFFFF"/>
              </a:highlight>
            </a:endParaRPr>
          </a:p>
          <a:p>
            <a:pPr marL="0" lvl="0" indent="0" algn="l" rtl="0">
              <a:lnSpc>
                <a:spcPct val="115000"/>
              </a:lnSpc>
              <a:spcBef>
                <a:spcPts val="0"/>
              </a:spcBef>
              <a:spcAft>
                <a:spcPts val="0"/>
              </a:spcAft>
              <a:buClr>
                <a:schemeClr val="dk1"/>
              </a:buClr>
              <a:buSzPts val="1200"/>
              <a:buFont typeface="Calibri"/>
              <a:buNone/>
            </a:pPr>
            <a:endParaRPr lang="en-US" sz="1200" b="1" i="1" dirty="0">
              <a:solidFill>
                <a:schemeClr val="dk1"/>
              </a:solidFill>
              <a:highlight>
                <a:srgbClr val="FFFFFF"/>
              </a:highlight>
            </a:endParaRPr>
          </a:p>
          <a:p>
            <a:pPr marL="0" lvl="0" indent="0" algn="l" rtl="0">
              <a:lnSpc>
                <a:spcPct val="115000"/>
              </a:lnSpc>
              <a:spcBef>
                <a:spcPts val="0"/>
              </a:spcBef>
              <a:spcAft>
                <a:spcPts val="0"/>
              </a:spcAft>
              <a:buClr>
                <a:schemeClr val="dk1"/>
              </a:buClr>
              <a:buSzPts val="1200"/>
              <a:buFont typeface="Calibri"/>
              <a:buNone/>
            </a:pPr>
            <a:r>
              <a:rPr lang="en-US" sz="1200" b="1" i="1" dirty="0">
                <a:solidFill>
                  <a:schemeClr val="dk1"/>
                </a:solidFill>
                <a:highlight>
                  <a:srgbClr val="FFFFFF"/>
                </a:highlight>
              </a:rPr>
              <a:t>Possible answers: </a:t>
            </a:r>
          </a:p>
          <a:p>
            <a:pPr marL="0" lvl="0" indent="0" algn="l" rtl="0">
              <a:lnSpc>
                <a:spcPct val="115000"/>
              </a:lnSpc>
              <a:spcBef>
                <a:spcPts val="0"/>
              </a:spcBef>
              <a:spcAft>
                <a:spcPts val="0"/>
              </a:spcAft>
              <a:buClr>
                <a:schemeClr val="dk1"/>
              </a:buClr>
              <a:buSzPts val="1200"/>
              <a:buFont typeface="Calibri"/>
              <a:buNone/>
            </a:pPr>
            <a:r>
              <a:rPr lang="en-US" sz="1200" b="0" i="1" dirty="0">
                <a:solidFill>
                  <a:schemeClr val="dk1"/>
                </a:solidFill>
                <a:highlight>
                  <a:srgbClr val="FFFFFF"/>
                </a:highlight>
              </a:rPr>
              <a:t>Learners may notice that each component of the Framework is numbered, so there must be a specific order in which you follow the steps. They may also point out the word “Video” in the title and how that is an essential tool for using the framework. Learners could note that “Observe” and “Interpret” are two separate steps on opposite sides of the binoculars; Observe comes first before any interpretations are made. Learners may also notice and point out the role of bias.</a:t>
            </a:r>
          </a:p>
          <a:p>
            <a:pPr marL="0" lvl="0" indent="0" algn="l" rtl="0">
              <a:lnSpc>
                <a:spcPct val="115000"/>
              </a:lnSpc>
              <a:spcBef>
                <a:spcPts val="0"/>
              </a:spcBef>
              <a:spcAft>
                <a:spcPts val="0"/>
              </a:spcAft>
              <a:buClr>
                <a:schemeClr val="dk1"/>
              </a:buClr>
              <a:buSzPts val="1200"/>
              <a:buFont typeface="Calibri"/>
              <a:buNone/>
            </a:pPr>
            <a:endParaRPr lang="en-US" sz="1200" b="0" i="1" dirty="0">
              <a:solidFill>
                <a:schemeClr val="dk1"/>
              </a:solidFill>
              <a:highlight>
                <a:srgbClr val="FFFFFF"/>
              </a:highligh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96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r>
              <a:rPr lang="en-US" sz="800" b="1" dirty="0">
                <a:solidFill>
                  <a:schemeClr val="dk1"/>
                </a:solidFill>
                <a:highlight>
                  <a:srgbClr val="FFFFFF"/>
                </a:highlight>
              </a:rPr>
              <a:t>PROFESSIONAL VISION</a:t>
            </a:r>
          </a:p>
          <a:p>
            <a:pPr marL="0" indent="0">
              <a:lnSpc>
                <a:spcPct val="114999"/>
              </a:lnSpc>
              <a:buClr>
                <a:schemeClr val="dk1"/>
              </a:buClr>
            </a:pPr>
            <a:r>
              <a:rPr lang="en-US" sz="800" b="0" dirty="0">
                <a:highlight>
                  <a:srgbClr val="FFFFFF"/>
                </a:highlight>
              </a:rPr>
              <a:t>The Video Analysis Framework (VAF) supports educators’ professional vision. To understand professional vision, remember the last time you were in an early learning setting, or with a group of young children. Recall all the sights and sounds of that environment. </a:t>
            </a:r>
          </a:p>
          <a:p>
            <a:pPr marL="0" indent="0">
              <a:lnSpc>
                <a:spcPct val="114999"/>
              </a:lnSpc>
              <a:buClr>
                <a:schemeClr val="dk1"/>
              </a:buClr>
            </a:pPr>
            <a:endParaRPr lang="en-US" sz="800" b="0" dirty="0">
              <a:highlight>
                <a:srgbClr val="FFFFFF"/>
              </a:highlight>
            </a:endParaRPr>
          </a:p>
          <a:p>
            <a:pPr marL="0" indent="0">
              <a:lnSpc>
                <a:spcPct val="114999"/>
              </a:lnSpc>
              <a:buClr>
                <a:schemeClr val="dk1"/>
              </a:buClr>
            </a:pPr>
            <a:r>
              <a:rPr lang="en-US" sz="800" b="1" dirty="0">
                <a:highlight>
                  <a:srgbClr val="FFFFFF"/>
                </a:highlight>
              </a:rPr>
              <a:t>NOTE TO INSTRUCTOR</a:t>
            </a:r>
            <a:r>
              <a:rPr lang="en-US" sz="800" b="0" dirty="0">
                <a:highlight>
                  <a:srgbClr val="FFFFFF"/>
                </a:highlight>
              </a:rPr>
              <a:t>: </a:t>
            </a:r>
            <a:r>
              <a:rPr lang="en-US" sz="800" b="1" dirty="0">
                <a:highlight>
                  <a:srgbClr val="FFFFFF"/>
                </a:highlight>
              </a:rPr>
              <a:t>Pause to allow learners to recall what it was like the last time they were in an early learning setting. Then, ask them to share.</a:t>
            </a:r>
          </a:p>
          <a:p>
            <a:pPr marL="171450" indent="-171450">
              <a:lnSpc>
                <a:spcPct val="114999"/>
              </a:lnSpc>
              <a:buClr>
                <a:schemeClr val="dk1"/>
              </a:buClr>
              <a:buFont typeface="Arial" panose="020B0604020202020204" pitchFamily="34" charset="0"/>
              <a:buChar char="•"/>
            </a:pPr>
            <a:r>
              <a:rPr lang="en-US" sz="800" b="0" dirty="0">
                <a:highlight>
                  <a:srgbClr val="FFFFFF"/>
                </a:highlight>
              </a:rPr>
              <a:t>How was it the last time you were in an early learning setting, or with a group of young children? Describe the sights and sounds that capture it in detail.</a:t>
            </a:r>
          </a:p>
          <a:p>
            <a:pPr marL="0" indent="0">
              <a:lnSpc>
                <a:spcPct val="114999"/>
              </a:lnSpc>
              <a:buClr>
                <a:schemeClr val="dk1"/>
              </a:buClr>
              <a:buFont typeface="Arial" panose="020B0604020202020204" pitchFamily="34" charset="0"/>
              <a:buNone/>
            </a:pPr>
            <a:endParaRPr lang="en-US" sz="800" b="0" dirty="0">
              <a:highlight>
                <a:srgbClr val="FFFFFF"/>
              </a:highlight>
            </a:endParaRPr>
          </a:p>
          <a:p>
            <a:pPr marL="0" indent="0">
              <a:lnSpc>
                <a:spcPct val="114999"/>
              </a:lnSpc>
              <a:buClr>
                <a:schemeClr val="dk1"/>
              </a:buClr>
              <a:buFont typeface="Arial" panose="020B0604020202020204" pitchFamily="34" charset="0"/>
              <a:buNone/>
            </a:pPr>
            <a:r>
              <a:rPr lang="en-US" sz="800" b="0" dirty="0">
                <a:highlight>
                  <a:srgbClr val="FFFFFF"/>
                </a:highlight>
              </a:rPr>
              <a:t>You may notice something similar about all our descriptions–early learning environments are busy places! They are especially complex and constantly shifting.</a:t>
            </a:r>
          </a:p>
          <a:p>
            <a:pPr marL="0" indent="0">
              <a:lnSpc>
                <a:spcPct val="114999"/>
              </a:lnSpc>
              <a:buClr>
                <a:schemeClr val="dk1"/>
              </a:buClr>
              <a:buFont typeface="Arial" panose="020B0604020202020204" pitchFamily="34" charset="0"/>
              <a:buNone/>
            </a:pPr>
            <a:endParaRPr lang="en-US" sz="800" b="0" dirty="0">
              <a:highlight>
                <a:srgbClr val="FFFFFF"/>
              </a:highlight>
            </a:endParaRPr>
          </a:p>
          <a:p>
            <a:pPr marL="0" indent="0">
              <a:lnSpc>
                <a:spcPct val="114999"/>
              </a:lnSpc>
              <a:buClr>
                <a:schemeClr val="dk1"/>
              </a:buClr>
            </a:pPr>
            <a:r>
              <a:rPr lang="en-US" sz="800" b="0" dirty="0">
                <a:highlight>
                  <a:srgbClr val="FFFFFF"/>
                </a:highlight>
              </a:rPr>
              <a:t>When educators develop professional vision, they can closely notice and reason about children’s thinking and behavior, even amongst all the hustle and bustle of an early learning setting. They can be flexible and respond to what is happening in the moment using their knowledge of developmentally appropriate practice (NAEYC, 2020) and anti-bias education (</a:t>
            </a:r>
            <a:r>
              <a:rPr lang="en-US" sz="800" b="0" dirty="0" err="1">
                <a:highlight>
                  <a:srgbClr val="FFFFFF"/>
                </a:highlight>
              </a:rPr>
              <a:t>Derman</a:t>
            </a:r>
            <a:r>
              <a:rPr lang="en-US" sz="800" b="0" dirty="0">
                <a:highlight>
                  <a:srgbClr val="FFFFFF"/>
                </a:highlight>
              </a:rPr>
              <a:t>-Sparks &amp; Edwards, with Goins, 2020). </a:t>
            </a:r>
          </a:p>
          <a:p>
            <a:pPr marL="0" indent="0">
              <a:lnSpc>
                <a:spcPct val="114999"/>
              </a:lnSpc>
              <a:buClr>
                <a:schemeClr val="dk1"/>
              </a:buClr>
            </a:pPr>
            <a:endParaRPr lang="en-US" sz="800" b="0" dirty="0">
              <a:highlight>
                <a:srgbClr val="FFFFFF"/>
              </a:highlight>
            </a:endParaRPr>
          </a:p>
          <a:p>
            <a:pPr marL="0" indent="0">
              <a:lnSpc>
                <a:spcPct val="114999"/>
              </a:lnSpc>
              <a:buClr>
                <a:schemeClr val="dk1"/>
              </a:buClr>
            </a:pPr>
            <a:r>
              <a:rPr lang="en-US" sz="800" b="0" dirty="0">
                <a:highlight>
                  <a:srgbClr val="FFFFFF"/>
                </a:highlight>
              </a:rPr>
              <a:t>Using video is a great way to practice developing professional vision because you can capture exactly what happened in the moment, pause to notice different behaviors and interactions, and rewatch the video multiple times. Once you’re comfortable analyzing video of other educators’ teaching practices using the VAF, you can use it to reflect on your own teaching.</a:t>
            </a:r>
          </a:p>
          <a:p>
            <a:pPr marL="0" indent="0">
              <a:lnSpc>
                <a:spcPct val="114999"/>
              </a:lnSpc>
              <a:buClr>
                <a:schemeClr val="dk1"/>
              </a:buClr>
            </a:pPr>
            <a:endParaRPr lang="en-US" sz="800" b="0" dirty="0">
              <a:highlight>
                <a:srgbClr val="FFFFFF"/>
              </a:highlight>
            </a:endParaRPr>
          </a:p>
          <a:p>
            <a:pPr marL="0" indent="0">
              <a:lnSpc>
                <a:spcPct val="114999"/>
              </a:lnSpc>
              <a:buClr>
                <a:schemeClr val="dk1"/>
              </a:buClr>
            </a:pPr>
            <a:r>
              <a:rPr lang="en-US" sz="800" b="0" dirty="0">
                <a:highlight>
                  <a:srgbClr val="FFFFFF"/>
                </a:highlight>
              </a:rPr>
              <a:t>There are five skills in the Video Analysis Framework that we will discuss in detail on the following slides:</a:t>
            </a:r>
          </a:p>
          <a:p>
            <a:pPr marL="228600" indent="-228600">
              <a:lnSpc>
                <a:spcPct val="114999"/>
              </a:lnSpc>
              <a:buClr>
                <a:schemeClr val="dk1"/>
              </a:buClr>
              <a:buAutoNum type="arabicPeriod"/>
            </a:pPr>
            <a:r>
              <a:rPr lang="en-US" sz="800" b="0" dirty="0">
                <a:highlight>
                  <a:srgbClr val="FFFFFF"/>
                </a:highlight>
              </a:rPr>
              <a:t>Focus</a:t>
            </a:r>
          </a:p>
          <a:p>
            <a:pPr marL="228600" indent="-228600">
              <a:lnSpc>
                <a:spcPct val="114999"/>
              </a:lnSpc>
              <a:buClr>
                <a:schemeClr val="dk1"/>
              </a:buClr>
              <a:buAutoNum type="arabicPeriod"/>
            </a:pPr>
            <a:r>
              <a:rPr lang="en-US" sz="800" b="0" dirty="0">
                <a:highlight>
                  <a:srgbClr val="FFFFFF"/>
                </a:highlight>
              </a:rPr>
              <a:t>Observe</a:t>
            </a:r>
          </a:p>
          <a:p>
            <a:pPr marL="228600" indent="-228600">
              <a:lnSpc>
                <a:spcPct val="114999"/>
              </a:lnSpc>
              <a:buClr>
                <a:schemeClr val="dk1"/>
              </a:buClr>
              <a:buAutoNum type="arabicPeriod"/>
            </a:pPr>
            <a:r>
              <a:rPr lang="en-US" sz="800" b="0" dirty="0">
                <a:highlight>
                  <a:srgbClr val="FFFFFF"/>
                </a:highlight>
              </a:rPr>
              <a:t>Identify bias</a:t>
            </a:r>
          </a:p>
          <a:p>
            <a:pPr marL="228600" indent="-228600">
              <a:lnSpc>
                <a:spcPct val="114999"/>
              </a:lnSpc>
              <a:buClr>
                <a:schemeClr val="dk1"/>
              </a:buClr>
              <a:buAutoNum type="arabicPeriod"/>
            </a:pPr>
            <a:r>
              <a:rPr lang="en-US" sz="800" b="0" dirty="0">
                <a:highlight>
                  <a:srgbClr val="FFFFFF"/>
                </a:highlight>
              </a:rPr>
              <a:t>Interpret</a:t>
            </a:r>
          </a:p>
          <a:p>
            <a:pPr marL="228600" indent="-228600">
              <a:lnSpc>
                <a:spcPct val="114999"/>
              </a:lnSpc>
              <a:buClr>
                <a:schemeClr val="dk1"/>
              </a:buClr>
              <a:buAutoNum type="arabicPeriod"/>
            </a:pPr>
            <a:r>
              <a:rPr lang="en-US" sz="800" b="0" dirty="0">
                <a:highlight>
                  <a:srgbClr val="FFFFFF"/>
                </a:highlight>
              </a:rPr>
              <a:t>Plan to improve practice and disrupt bias</a:t>
            </a:r>
          </a:p>
          <a:p>
            <a:pPr marL="0" indent="0">
              <a:lnSpc>
                <a:spcPct val="114999"/>
              </a:lnSpc>
              <a:buClr>
                <a:schemeClr val="dk1"/>
              </a:buClr>
              <a:buNone/>
            </a:pPr>
            <a:endParaRPr lang="en-US" sz="800" b="0" dirty="0">
              <a:highlight>
                <a:srgbClr val="FFFFFF"/>
              </a:highlight>
            </a:endParaRPr>
          </a:p>
          <a:p>
            <a:pPr marL="0" indent="0">
              <a:lnSpc>
                <a:spcPct val="114999"/>
              </a:lnSpc>
              <a:buClr>
                <a:schemeClr val="dk1"/>
              </a:buClr>
              <a:buNone/>
            </a:pPr>
            <a:r>
              <a:rPr lang="en-US" sz="800" b="1" dirty="0">
                <a:highlight>
                  <a:srgbClr val="FFFFFF"/>
                </a:highlight>
              </a:rPr>
              <a:t>References</a:t>
            </a:r>
          </a:p>
          <a:p>
            <a:pPr marL="171450" indent="-171450">
              <a:lnSpc>
                <a:spcPct val="114999"/>
              </a:lnSpc>
              <a:buClr>
                <a:schemeClr val="dk1"/>
              </a:buClr>
              <a:buFont typeface="Arial" panose="020B0604020202020204" pitchFamily="34" charset="0"/>
              <a:buChar char="•"/>
            </a:pPr>
            <a:r>
              <a:rPr lang="en-US" sz="800" b="0" dirty="0" err="1">
                <a:highlight>
                  <a:srgbClr val="FFFFFF"/>
                </a:highlight>
              </a:rPr>
              <a:t>Derman</a:t>
            </a:r>
            <a:r>
              <a:rPr lang="en-US" sz="800" b="0" dirty="0">
                <a:highlight>
                  <a:srgbClr val="FFFFFF"/>
                </a:highlight>
              </a:rPr>
              <a:t>-Sparks, L., J.O. Edwards, &amp; C.M. Goins (2020). </a:t>
            </a:r>
            <a:r>
              <a:rPr lang="en-US" sz="800" b="0" i="1" dirty="0">
                <a:highlight>
                  <a:srgbClr val="FFFFFF"/>
                </a:highlight>
              </a:rPr>
              <a:t>Anti-bias education for young children &amp; ourselves. </a:t>
            </a:r>
            <a:r>
              <a:rPr lang="en-US" sz="800" b="0" i="0" dirty="0">
                <a:highlight>
                  <a:srgbClr val="FFFFFF"/>
                </a:highlight>
              </a:rPr>
              <a:t>Washington D.C.: NAEYC.</a:t>
            </a:r>
          </a:p>
          <a:p>
            <a:pPr marL="171450" marR="0" lvl="0" indent="-171450" algn="l" defTabSz="914400" rtl="0" eaLnBrk="1" fontAlgn="auto" latinLnBrk="0" hangingPunct="1">
              <a:lnSpc>
                <a:spcPct val="114999"/>
              </a:lnSpc>
              <a:spcBef>
                <a:spcPts val="0"/>
              </a:spcBef>
              <a:spcAft>
                <a:spcPts val="0"/>
              </a:spcAft>
              <a:buClr>
                <a:schemeClr val="dk1"/>
              </a:buClr>
              <a:buSzPts val="1400"/>
              <a:buFont typeface="Arial" panose="020B0604020202020204" pitchFamily="34" charset="0"/>
              <a:buChar char="•"/>
              <a:tabLst/>
              <a:defRPr/>
            </a:pPr>
            <a:r>
              <a:rPr lang="en-US" sz="800" b="0" dirty="0">
                <a:highlight>
                  <a:srgbClr val="FFFFFF"/>
                </a:highlight>
              </a:rPr>
              <a:t>NAEYC (2020). Developmentally appropriate practice position statement. https://www.naeyc.org/resources/position-statements/dap/contents</a:t>
            </a:r>
          </a:p>
          <a:p>
            <a:pPr marL="171450" indent="-171450">
              <a:lnSpc>
                <a:spcPct val="114999"/>
              </a:lnSpc>
              <a:buClr>
                <a:schemeClr val="dk1"/>
              </a:buClr>
              <a:buFont typeface="Arial" panose="020B0604020202020204" pitchFamily="34" charset="0"/>
              <a:buChar char="•"/>
            </a:pPr>
            <a:endParaRPr lang="en-US" sz="800" b="0" dirty="0">
              <a:highlight>
                <a:srgbClr val="FFFFFF"/>
              </a:highlight>
            </a:endParaRPr>
          </a:p>
          <a:p>
            <a:pPr marL="0" indent="0">
              <a:lnSpc>
                <a:spcPct val="114999"/>
              </a:lnSpc>
              <a:buClr>
                <a:schemeClr val="dk1"/>
              </a:buClr>
              <a:buNone/>
            </a:pPr>
            <a:endParaRPr lang="en-US" sz="800" b="0" dirty="0">
              <a:highlight>
                <a:srgbClr val="FFFFFF"/>
              </a:highlight>
            </a:endParaRPr>
          </a:p>
          <a:p>
            <a:pPr marL="0" lvl="0" indent="0" algn="l" rtl="0">
              <a:lnSpc>
                <a:spcPct val="115000"/>
              </a:lnSpc>
              <a:spcBef>
                <a:spcPts val="0"/>
              </a:spcBef>
              <a:spcAft>
                <a:spcPts val="0"/>
              </a:spcAft>
              <a:buClr>
                <a:schemeClr val="dk1"/>
              </a:buClr>
              <a:buSzPts val="1200"/>
              <a:buFont typeface="Calibri"/>
              <a:buNone/>
            </a:pPr>
            <a:endParaRPr lang="en-US" sz="800" b="1" dirty="0">
              <a:solidFill>
                <a:schemeClr val="dk1"/>
              </a:solidFill>
              <a:highlight>
                <a:srgbClr val="FFFFFF"/>
              </a:highligh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274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early learning environments are often busy places with many things happening at once, it’s important to begin by selecting a focus. In other words, what will you specifically pay attention to while allowing everything else to remain in the background and out of view? Think of selecting a focus like using a pair of binoculars. Once you adjust the focus wheel and look through the lenses, you’re looking closely and clearly at one specific thing.</a:t>
            </a:r>
          </a:p>
          <a:p>
            <a:endParaRPr lang="en-US" dirty="0"/>
          </a:p>
          <a:p>
            <a:r>
              <a:rPr lang="en-US" dirty="0"/>
              <a:t>A focus usually relates to concepts you are learning about (such as building emotional vocabulary) or your own professional development goals (such as a desire to improve your teaching when it comes to transitions between activities). The most important thing is that the focus for your reflection and analysis is clearly defined and specific.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10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skill is observation. This is related to the skills you have already practiced in Basket 1: Visual Thinking Strategies’ second question of ‘What do you see that tells you that?’ The intent in the observation portion is to make descriptive, behavioral, and specific observations about child development and interactions between educators and children. It is objectively noticing and describing what is going on without inserting your own opinions, judgements, or emotional reactions. What is it we see through the first lens of the binoculars?</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575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examples of observations. Which one is descriptive, behavioral, and specific? Why?</a:t>
            </a:r>
          </a:p>
          <a:p>
            <a:endParaRPr lang="en-US" dirty="0"/>
          </a:p>
          <a:p>
            <a:r>
              <a:rPr lang="en-US" b="1" dirty="0"/>
              <a:t>Answer: </a:t>
            </a:r>
            <a:r>
              <a:rPr lang="en-US" b="0" dirty="0"/>
              <a:t>Example 1 is descriptive, behavioral, and specific. The observation includes a specific timestamp where the interaction occurred. It describes specific behaviors (educator gets down on the child’s level, educator makes eye contact with child, child nods, child sits in educator’s lap). </a:t>
            </a:r>
          </a:p>
          <a:p>
            <a:endParaRPr lang="en-US" b="0" dirty="0"/>
          </a:p>
          <a:p>
            <a:r>
              <a:rPr lang="en-US" b="0" dirty="0"/>
              <a:t>Example 2 is not descriptive, behavioral, and specific. It states an opinion and assumes how the child was feeling.</a:t>
            </a:r>
          </a:p>
          <a:p>
            <a:endParaRPr lang="en-US" b="0" dirty="0"/>
          </a:p>
          <a:p>
            <a:r>
              <a:rPr lang="en-US" b="1" dirty="0"/>
              <a:t>Note: </a:t>
            </a:r>
            <a:r>
              <a:rPr lang="en-US" b="0" i="0" dirty="0"/>
              <a:t>It is important to reinforce that the second example is not WRONG, it just isn’t a useful observation. And we almost always start with making these inferences when observing. It is human nature. Being able to provide descriptive, behavioral, and specific language without leaping to inferences is a learned skill that takes practice.</a:t>
            </a: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138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7BD91-BF9F-87D5-8B87-4B9D6BC3A8C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5105400" cy="3829050"/>
          </a:xfrm>
          <a:prstGeom prst="rect">
            <a:avLst/>
          </a:prstGeom>
        </p:spPr>
      </p:pic>
      <p:sp>
        <p:nvSpPr>
          <p:cNvPr id="9" name="Google Shape;19;p25">
            <a:extLst>
              <a:ext uri="{FF2B5EF4-FFF2-40B4-BE49-F238E27FC236}">
                <a16:creationId xmlns:a16="http://schemas.microsoft.com/office/drawing/2014/main" id="{90B5E6AC-1B49-7949-AED7-2EA82D055F50}"/>
              </a:ext>
            </a:extLst>
          </p:cNvPr>
          <p:cNvSpPr>
            <a:spLocks noGrp="1"/>
          </p:cNvSpPr>
          <p:nvPr>
            <p:ph type="pic" idx="3"/>
          </p:nvPr>
        </p:nvSpPr>
        <p:spPr>
          <a:xfrm>
            <a:off x="5071274" y="0"/>
            <a:ext cx="4072726" cy="417019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rgbClr val="626262"/>
              </a:buClr>
              <a:buSzPts val="1600"/>
              <a:buFont typeface="Arial"/>
              <a:buNone/>
              <a:defRPr sz="16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 name="Google Shape;20;p25">
            <a:extLst>
              <a:ext uri="{FF2B5EF4-FFF2-40B4-BE49-F238E27FC236}">
                <a16:creationId xmlns:a16="http://schemas.microsoft.com/office/drawing/2014/main" id="{FE919DA7-E9A6-D34C-B006-982A06FDEFDE}"/>
              </a:ext>
            </a:extLst>
          </p:cNvPr>
          <p:cNvSpPr txBox="1"/>
          <p:nvPr userDrawn="1"/>
        </p:nvSpPr>
        <p:spPr>
          <a:xfrm>
            <a:off x="7169148" y="4449073"/>
            <a:ext cx="2209800" cy="612673"/>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626262"/>
              </a:buClr>
              <a:buSzPts val="1000"/>
              <a:buFont typeface="Arial"/>
              <a:buNone/>
            </a:pPr>
            <a:r>
              <a:rPr lang="en-US" sz="700" baseline="0" dirty="0">
                <a:solidFill>
                  <a:schemeClr val="bg1">
                    <a:lumMod val="65000"/>
                  </a:schemeClr>
                </a:solidFill>
                <a:effectLst/>
                <a:latin typeface="Arial" panose="020B0604020202020204" pitchFamily="34" charset="0"/>
              </a:rPr>
              <a:t>(c) 2023 </a:t>
            </a:r>
            <a:r>
              <a:rPr lang="en-US" sz="700" baseline="0" dirty="0" err="1">
                <a:solidFill>
                  <a:schemeClr val="bg1">
                    <a:lumMod val="65000"/>
                  </a:schemeClr>
                </a:solidFill>
                <a:effectLst/>
                <a:latin typeface="Arial" panose="020B0604020202020204" pitchFamily="34" charset="0"/>
              </a:rPr>
              <a:t>EarlyEdU</a:t>
            </a:r>
            <a:r>
              <a:rPr lang="en-US" sz="700" baseline="0" dirty="0">
                <a:solidFill>
                  <a:schemeClr val="bg1">
                    <a:lumMod val="65000"/>
                  </a:schemeClr>
                </a:solidFill>
                <a:effectLst/>
                <a:latin typeface="Arial" panose="020B0604020202020204" pitchFamily="34" charset="0"/>
              </a:rPr>
              <a:t> Alliance and </a:t>
            </a:r>
            <a:br>
              <a:rPr lang="en-US" sz="700" baseline="0" dirty="0">
                <a:solidFill>
                  <a:schemeClr val="bg1">
                    <a:lumMod val="65000"/>
                  </a:schemeClr>
                </a:solidFill>
                <a:effectLst/>
                <a:latin typeface="Arial" panose="020B0604020202020204" pitchFamily="34" charset="0"/>
              </a:rPr>
            </a:br>
            <a:r>
              <a:rPr lang="en-US" sz="700" baseline="0" dirty="0">
                <a:solidFill>
                  <a:schemeClr val="bg1">
                    <a:lumMod val="65000"/>
                  </a:schemeClr>
                </a:solidFill>
                <a:effectLst/>
                <a:latin typeface="Arial" panose="020B0604020202020204" pitchFamily="34" charset="0"/>
              </a:rPr>
              <a:t>Fond du Lac Tribal and Community College.</a:t>
            </a:r>
            <a:endParaRPr lang="en-US" sz="600" b="0" i="0" u="none" strike="noStrike" cap="none" baseline="0" dirty="0">
              <a:solidFill>
                <a:schemeClr val="bg1">
                  <a:lumMod val="65000"/>
                </a:schemeClr>
              </a:solidFill>
              <a:latin typeface="Arial"/>
              <a:ea typeface="Arial"/>
              <a:cs typeface="Arial"/>
              <a:sym typeface="Arial"/>
            </a:endParaRPr>
          </a:p>
        </p:txBody>
      </p:sp>
      <p:sp>
        <p:nvSpPr>
          <p:cNvPr id="6" name="Google Shape;16;p25">
            <a:extLst>
              <a:ext uri="{FF2B5EF4-FFF2-40B4-BE49-F238E27FC236}">
                <a16:creationId xmlns:a16="http://schemas.microsoft.com/office/drawing/2014/main" id="{358BE48F-FC2D-024E-88DB-F6E39B6D1557}"/>
              </a:ext>
            </a:extLst>
          </p:cNvPr>
          <p:cNvSpPr txBox="1">
            <a:spLocks noGrp="1"/>
          </p:cNvSpPr>
          <p:nvPr>
            <p:ph type="title"/>
          </p:nvPr>
        </p:nvSpPr>
        <p:spPr>
          <a:xfrm>
            <a:off x="950180" y="1276350"/>
            <a:ext cx="4087527" cy="14931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82BA"/>
              </a:buClr>
              <a:buSzPts val="30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 name="Google Shape;17;p25">
            <a:extLst>
              <a:ext uri="{FF2B5EF4-FFF2-40B4-BE49-F238E27FC236}">
                <a16:creationId xmlns:a16="http://schemas.microsoft.com/office/drawing/2014/main" id="{2EFB691F-ABB6-664A-BAFA-55766635A75E}"/>
              </a:ext>
            </a:extLst>
          </p:cNvPr>
          <p:cNvSpPr txBox="1">
            <a:spLocks noGrp="1"/>
          </p:cNvSpPr>
          <p:nvPr>
            <p:ph type="body" idx="1"/>
          </p:nvPr>
        </p:nvSpPr>
        <p:spPr>
          <a:xfrm>
            <a:off x="959956" y="2807551"/>
            <a:ext cx="4087527" cy="490539"/>
          </a:xfrm>
          <a:prstGeom prst="rect">
            <a:avLst/>
          </a:prstGeom>
          <a:noFill/>
          <a:ln>
            <a:noFill/>
          </a:ln>
        </p:spPr>
        <p:txBody>
          <a:bodyPr spcFirstLastPara="1" wrap="square" lIns="91425" tIns="45700" rIns="91425" bIns="45700" anchor="ctr" anchorCtr="0">
            <a:noAutofit/>
          </a:bodyPr>
          <a:lstStyle>
            <a:lvl1pPr marL="6350" lvl="0" indent="0" algn="l">
              <a:lnSpc>
                <a:spcPct val="120000"/>
              </a:lnSpc>
              <a:spcBef>
                <a:spcPts val="600"/>
              </a:spcBef>
              <a:spcAft>
                <a:spcPts val="0"/>
              </a:spcAft>
              <a:buClr>
                <a:srgbClr val="626262"/>
              </a:buClr>
              <a:buSzPts val="1600"/>
              <a:buNone/>
              <a:tabLst/>
              <a:defRPr sz="1600" b="1" i="0">
                <a:solidFill>
                  <a:srgbClr val="626262"/>
                </a:solidFill>
                <a:latin typeface="Arial"/>
                <a:ea typeface="Arial"/>
                <a:cs typeface="Arial"/>
                <a:sym typeface="Arial"/>
              </a:defRPr>
            </a:lvl1pPr>
            <a:lvl2pPr marL="914400" lvl="1" indent="-342900" algn="l">
              <a:lnSpc>
                <a:spcPct val="120000"/>
              </a:lnSpc>
              <a:spcBef>
                <a:spcPts val="375"/>
              </a:spcBef>
              <a:spcAft>
                <a:spcPts val="0"/>
              </a:spcAft>
              <a:buClr>
                <a:srgbClr val="626262"/>
              </a:buClr>
              <a:buSzPts val="1800"/>
              <a:buChar char="•"/>
              <a:defRPr/>
            </a:lvl2pPr>
            <a:lvl3pPr marL="1371600" lvl="2" indent="-342900" algn="l">
              <a:lnSpc>
                <a:spcPct val="120000"/>
              </a:lnSpc>
              <a:spcBef>
                <a:spcPts val="375"/>
              </a:spcBef>
              <a:spcAft>
                <a:spcPts val="0"/>
              </a:spcAft>
              <a:buClr>
                <a:srgbClr val="626262"/>
              </a:buClr>
              <a:buSzPts val="1800"/>
              <a:buChar char="•"/>
              <a:defRPr/>
            </a:lvl3pPr>
            <a:lvl4pPr marL="1828800" lvl="3" indent="-342900" algn="l">
              <a:lnSpc>
                <a:spcPct val="120000"/>
              </a:lnSpc>
              <a:spcBef>
                <a:spcPts val="375"/>
              </a:spcBef>
              <a:spcAft>
                <a:spcPts val="0"/>
              </a:spcAft>
              <a:buClr>
                <a:srgbClr val="626262"/>
              </a:buClr>
              <a:buSzPts val="1800"/>
              <a:buChar char="•"/>
              <a:defRPr/>
            </a:lvl4pPr>
            <a:lvl5pPr marL="2286000" lvl="4" indent="-342900" algn="l">
              <a:lnSpc>
                <a:spcPct val="120000"/>
              </a:lnSpc>
              <a:spcBef>
                <a:spcPts val="375"/>
              </a:spcBef>
              <a:spcAft>
                <a:spcPts val="0"/>
              </a:spcAft>
              <a:buClr>
                <a:srgbClr val="62626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 name="Google Shape;18;p25">
            <a:extLst>
              <a:ext uri="{FF2B5EF4-FFF2-40B4-BE49-F238E27FC236}">
                <a16:creationId xmlns:a16="http://schemas.microsoft.com/office/drawing/2014/main" id="{C29A8A85-8A38-0946-90A0-F2530B98FE13}"/>
              </a:ext>
            </a:extLst>
          </p:cNvPr>
          <p:cNvSpPr txBox="1">
            <a:spLocks noGrp="1"/>
          </p:cNvSpPr>
          <p:nvPr>
            <p:ph type="body" idx="2"/>
          </p:nvPr>
        </p:nvSpPr>
        <p:spPr>
          <a:xfrm>
            <a:off x="959956" y="3343851"/>
            <a:ext cx="4096100" cy="826340"/>
          </a:xfrm>
          <a:prstGeom prst="rect">
            <a:avLst/>
          </a:prstGeom>
          <a:noFill/>
          <a:ln>
            <a:noFill/>
          </a:ln>
        </p:spPr>
        <p:txBody>
          <a:bodyPr spcFirstLastPara="1" wrap="square" lIns="91425" tIns="45700" rIns="91425" bIns="45700" anchor="t" anchorCtr="0">
            <a:noAutofit/>
          </a:bodyPr>
          <a:lstStyle>
            <a:lvl1pPr marL="6350" lvl="0" indent="0" algn="l">
              <a:lnSpc>
                <a:spcPct val="120000"/>
              </a:lnSpc>
              <a:spcBef>
                <a:spcPts val="600"/>
              </a:spcBef>
              <a:spcAft>
                <a:spcPts val="0"/>
              </a:spcAft>
              <a:buClr>
                <a:srgbClr val="626262"/>
              </a:buClr>
              <a:buSzPts val="1600"/>
              <a:buNone/>
              <a:tabLst/>
              <a:defRPr sz="1600" b="0" i="0">
                <a:solidFill>
                  <a:srgbClr val="626262"/>
                </a:solidFill>
                <a:latin typeface="Arial"/>
                <a:ea typeface="Arial"/>
                <a:cs typeface="Arial"/>
                <a:sym typeface="Arial"/>
              </a:defRPr>
            </a:lvl1pPr>
            <a:lvl2pPr marL="914400" lvl="1" indent="-342900" algn="l">
              <a:lnSpc>
                <a:spcPct val="120000"/>
              </a:lnSpc>
              <a:spcBef>
                <a:spcPts val="375"/>
              </a:spcBef>
              <a:spcAft>
                <a:spcPts val="0"/>
              </a:spcAft>
              <a:buClr>
                <a:srgbClr val="626262"/>
              </a:buClr>
              <a:buSzPts val="1800"/>
              <a:buChar char="•"/>
              <a:defRPr/>
            </a:lvl2pPr>
            <a:lvl3pPr marL="1371600" lvl="2" indent="-342900" algn="l">
              <a:lnSpc>
                <a:spcPct val="120000"/>
              </a:lnSpc>
              <a:spcBef>
                <a:spcPts val="375"/>
              </a:spcBef>
              <a:spcAft>
                <a:spcPts val="0"/>
              </a:spcAft>
              <a:buClr>
                <a:srgbClr val="626262"/>
              </a:buClr>
              <a:buSzPts val="1800"/>
              <a:buChar char="•"/>
              <a:defRPr/>
            </a:lvl3pPr>
            <a:lvl4pPr marL="1828800" lvl="3" indent="-342900" algn="l">
              <a:lnSpc>
                <a:spcPct val="120000"/>
              </a:lnSpc>
              <a:spcBef>
                <a:spcPts val="375"/>
              </a:spcBef>
              <a:spcAft>
                <a:spcPts val="0"/>
              </a:spcAft>
              <a:buClr>
                <a:srgbClr val="626262"/>
              </a:buClr>
              <a:buSzPts val="1800"/>
              <a:buChar char="•"/>
              <a:defRPr/>
            </a:lvl4pPr>
            <a:lvl5pPr marL="2286000" lvl="4" indent="-342900" algn="l">
              <a:lnSpc>
                <a:spcPct val="120000"/>
              </a:lnSpc>
              <a:spcBef>
                <a:spcPts val="375"/>
              </a:spcBef>
              <a:spcAft>
                <a:spcPts val="0"/>
              </a:spcAft>
              <a:buClr>
                <a:srgbClr val="62626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4" name="Picture 13" descr="FDLTCC turtle logo">
            <a:extLst>
              <a:ext uri="{FF2B5EF4-FFF2-40B4-BE49-F238E27FC236}">
                <a16:creationId xmlns:a16="http://schemas.microsoft.com/office/drawing/2014/main" id="{F6531AC0-E8AE-82FB-BDFA-BC256F4FB0CA}"/>
              </a:ext>
            </a:extLst>
          </p:cNvPr>
          <p:cNvPicPr>
            <a:picLocks noChangeAspect="1"/>
          </p:cNvPicPr>
          <p:nvPr userDrawn="1"/>
        </p:nvPicPr>
        <p:blipFill>
          <a:blip r:embed="rId3"/>
          <a:srcRect/>
          <a:stretch/>
        </p:blipFill>
        <p:spPr>
          <a:xfrm>
            <a:off x="3166946" y="-23900"/>
            <a:ext cx="1966331" cy="1341292"/>
          </a:xfrm>
          <a:prstGeom prst="rect">
            <a:avLst/>
          </a:prstGeom>
        </p:spPr>
      </p:pic>
      <p:pic>
        <p:nvPicPr>
          <p:cNvPr id="4" name="Picture 3">
            <a:extLst>
              <a:ext uri="{FF2B5EF4-FFF2-40B4-BE49-F238E27FC236}">
                <a16:creationId xmlns:a16="http://schemas.microsoft.com/office/drawing/2014/main" id="{81D1BE6B-9409-CE9C-A20C-1DFDB145895D}"/>
              </a:ext>
            </a:extLst>
          </p:cNvPr>
          <p:cNvPicPr>
            <a:picLocks noChangeAspect="1"/>
          </p:cNvPicPr>
          <p:nvPr userDrawn="1"/>
        </p:nvPicPr>
        <p:blipFill>
          <a:blip r:embed="rId4"/>
          <a:srcRect/>
          <a:stretch/>
        </p:blipFill>
        <p:spPr>
          <a:xfrm>
            <a:off x="838200" y="4399128"/>
            <a:ext cx="6019800" cy="601664"/>
          </a:xfrm>
          <a:prstGeom prst="rect">
            <a:avLst/>
          </a:prstGeom>
        </p:spPr>
      </p:pic>
    </p:spTree>
    <p:extLst>
      <p:ext uri="{BB962C8B-B14F-4D97-AF65-F5344CB8AC3E}">
        <p14:creationId xmlns:p14="http://schemas.microsoft.com/office/powerpoint/2010/main" val="34689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Google Shape;86;p34">
            <a:extLst>
              <a:ext uri="{FF2B5EF4-FFF2-40B4-BE49-F238E27FC236}">
                <a16:creationId xmlns:a16="http://schemas.microsoft.com/office/drawing/2014/main" id="{0B3940CE-EB31-674F-BB54-7A095F3B27C1}"/>
              </a:ext>
            </a:extLst>
          </p:cNvPr>
          <p:cNvSpPr txBox="1">
            <a:spLocks noGrp="1"/>
          </p:cNvSpPr>
          <p:nvPr>
            <p:ph type="title"/>
          </p:nvPr>
        </p:nvSpPr>
        <p:spPr>
          <a:xfrm>
            <a:off x="617868" y="1534915"/>
            <a:ext cx="5527431" cy="781164"/>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0082BA"/>
              </a:buClr>
              <a:buSzPts val="30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 name="Google Shape;87;p34">
            <a:extLst>
              <a:ext uri="{FF2B5EF4-FFF2-40B4-BE49-F238E27FC236}">
                <a16:creationId xmlns:a16="http://schemas.microsoft.com/office/drawing/2014/main" id="{78CD8FFF-4AE3-4E47-B600-1A5F05DAE022}"/>
              </a:ext>
            </a:extLst>
          </p:cNvPr>
          <p:cNvSpPr txBox="1">
            <a:spLocks noGrp="1"/>
          </p:cNvSpPr>
          <p:nvPr>
            <p:ph type="body" idx="1"/>
          </p:nvPr>
        </p:nvSpPr>
        <p:spPr>
          <a:xfrm>
            <a:off x="609600" y="2419350"/>
            <a:ext cx="5535699" cy="449306"/>
          </a:xfrm>
          <a:prstGeom prst="rect">
            <a:avLst/>
          </a:prstGeom>
          <a:noFill/>
          <a:ln>
            <a:noFill/>
          </a:ln>
        </p:spPr>
        <p:txBody>
          <a:bodyPr spcFirstLastPara="1" wrap="square" lIns="0" tIns="45700" rIns="91425" bIns="45700" anchor="ctr" anchorCtr="0">
            <a:noAutofit/>
          </a:bodyPr>
          <a:lstStyle>
            <a:lvl1pPr marL="6350" lvl="0" indent="0" algn="l">
              <a:lnSpc>
                <a:spcPct val="120000"/>
              </a:lnSpc>
              <a:spcBef>
                <a:spcPts val="600"/>
              </a:spcBef>
              <a:spcAft>
                <a:spcPts val="0"/>
              </a:spcAft>
              <a:buClr>
                <a:srgbClr val="626262"/>
              </a:buClr>
              <a:buSzPts val="1600"/>
              <a:buNone/>
              <a:tabLst/>
              <a:defRPr sz="1800" b="1" i="0">
                <a:solidFill>
                  <a:srgbClr val="626262"/>
                </a:solidFill>
                <a:latin typeface="Arial"/>
                <a:ea typeface="Arial"/>
                <a:cs typeface="Arial"/>
                <a:sym typeface="Arial"/>
              </a:defRPr>
            </a:lvl1pPr>
            <a:lvl2pPr marL="914400" lvl="1" indent="-342900" algn="l">
              <a:lnSpc>
                <a:spcPct val="120000"/>
              </a:lnSpc>
              <a:spcBef>
                <a:spcPts val="375"/>
              </a:spcBef>
              <a:spcAft>
                <a:spcPts val="0"/>
              </a:spcAft>
              <a:buClr>
                <a:srgbClr val="626262"/>
              </a:buClr>
              <a:buSzPts val="1800"/>
              <a:buChar char="•"/>
              <a:defRPr/>
            </a:lvl2pPr>
            <a:lvl3pPr marL="1371600" lvl="2" indent="-342900" algn="l">
              <a:lnSpc>
                <a:spcPct val="120000"/>
              </a:lnSpc>
              <a:spcBef>
                <a:spcPts val="375"/>
              </a:spcBef>
              <a:spcAft>
                <a:spcPts val="0"/>
              </a:spcAft>
              <a:buClr>
                <a:srgbClr val="626262"/>
              </a:buClr>
              <a:buSzPts val="1800"/>
              <a:buChar char="•"/>
              <a:defRPr/>
            </a:lvl3pPr>
            <a:lvl4pPr marL="1828800" lvl="3" indent="-342900" algn="l">
              <a:lnSpc>
                <a:spcPct val="120000"/>
              </a:lnSpc>
              <a:spcBef>
                <a:spcPts val="375"/>
              </a:spcBef>
              <a:spcAft>
                <a:spcPts val="0"/>
              </a:spcAft>
              <a:buClr>
                <a:srgbClr val="626262"/>
              </a:buClr>
              <a:buSzPts val="1800"/>
              <a:buChar char="•"/>
              <a:defRPr/>
            </a:lvl4pPr>
            <a:lvl5pPr marL="2286000" lvl="4" indent="-342900" algn="l">
              <a:lnSpc>
                <a:spcPct val="120000"/>
              </a:lnSpc>
              <a:spcBef>
                <a:spcPts val="375"/>
              </a:spcBef>
              <a:spcAft>
                <a:spcPts val="0"/>
              </a:spcAft>
              <a:buClr>
                <a:srgbClr val="62626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 name="Google Shape;88;p34">
            <a:extLst>
              <a:ext uri="{FF2B5EF4-FFF2-40B4-BE49-F238E27FC236}">
                <a16:creationId xmlns:a16="http://schemas.microsoft.com/office/drawing/2014/main" id="{D4BCCD39-1F4F-0F46-BA0D-EB4AC28668C3}"/>
              </a:ext>
            </a:extLst>
          </p:cNvPr>
          <p:cNvSpPr txBox="1">
            <a:spLocks noGrp="1"/>
          </p:cNvSpPr>
          <p:nvPr>
            <p:ph type="body" idx="2"/>
          </p:nvPr>
        </p:nvSpPr>
        <p:spPr>
          <a:xfrm>
            <a:off x="617868" y="3187820"/>
            <a:ext cx="5531260" cy="1441330"/>
          </a:xfrm>
          <a:prstGeom prst="rect">
            <a:avLst/>
          </a:prstGeom>
          <a:noFill/>
          <a:ln>
            <a:noFill/>
          </a:ln>
        </p:spPr>
        <p:txBody>
          <a:bodyPr spcFirstLastPara="1" wrap="square" lIns="0" tIns="45700" rIns="91425" bIns="45700" anchor="t" anchorCtr="0">
            <a:noAutofit/>
          </a:bodyPr>
          <a:lstStyle>
            <a:lvl1pPr marL="6350" lvl="0" indent="0" algn="l">
              <a:lnSpc>
                <a:spcPct val="120000"/>
              </a:lnSpc>
              <a:spcBef>
                <a:spcPts val="600"/>
              </a:spcBef>
              <a:spcAft>
                <a:spcPts val="0"/>
              </a:spcAft>
              <a:buClr>
                <a:srgbClr val="626262"/>
              </a:buClr>
              <a:buSzPts val="1600"/>
              <a:buNone/>
              <a:tabLst/>
              <a:defRPr sz="1600" b="0" i="0">
                <a:solidFill>
                  <a:srgbClr val="626262"/>
                </a:solidFill>
                <a:latin typeface="Arial"/>
                <a:ea typeface="Arial"/>
                <a:cs typeface="Arial"/>
                <a:sym typeface="Arial"/>
              </a:defRPr>
            </a:lvl1pPr>
            <a:lvl2pPr marL="914400" lvl="1" indent="-342900" algn="l">
              <a:lnSpc>
                <a:spcPct val="120000"/>
              </a:lnSpc>
              <a:spcBef>
                <a:spcPts val="375"/>
              </a:spcBef>
              <a:spcAft>
                <a:spcPts val="0"/>
              </a:spcAft>
              <a:buClr>
                <a:srgbClr val="626262"/>
              </a:buClr>
              <a:buSzPts val="1800"/>
              <a:buChar char="•"/>
              <a:defRPr/>
            </a:lvl2pPr>
            <a:lvl3pPr marL="1371600" lvl="2" indent="-342900" algn="l">
              <a:lnSpc>
                <a:spcPct val="120000"/>
              </a:lnSpc>
              <a:spcBef>
                <a:spcPts val="375"/>
              </a:spcBef>
              <a:spcAft>
                <a:spcPts val="0"/>
              </a:spcAft>
              <a:buClr>
                <a:srgbClr val="626262"/>
              </a:buClr>
              <a:buSzPts val="1800"/>
              <a:buChar char="•"/>
              <a:defRPr/>
            </a:lvl3pPr>
            <a:lvl4pPr marL="1828800" lvl="3" indent="-342900" algn="l">
              <a:lnSpc>
                <a:spcPct val="120000"/>
              </a:lnSpc>
              <a:spcBef>
                <a:spcPts val="375"/>
              </a:spcBef>
              <a:spcAft>
                <a:spcPts val="0"/>
              </a:spcAft>
              <a:buClr>
                <a:srgbClr val="626262"/>
              </a:buClr>
              <a:buSzPts val="1800"/>
              <a:buChar char="•"/>
              <a:defRPr/>
            </a:lvl4pPr>
            <a:lvl5pPr marL="2286000" lvl="4" indent="-342900" algn="l">
              <a:lnSpc>
                <a:spcPct val="120000"/>
              </a:lnSpc>
              <a:spcBef>
                <a:spcPts val="375"/>
              </a:spcBef>
              <a:spcAft>
                <a:spcPts val="0"/>
              </a:spcAft>
              <a:buClr>
                <a:srgbClr val="62626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 name="Google Shape;89;p34">
            <a:extLst>
              <a:ext uri="{FF2B5EF4-FFF2-40B4-BE49-F238E27FC236}">
                <a16:creationId xmlns:a16="http://schemas.microsoft.com/office/drawing/2014/main" id="{5A514B69-3709-C143-AB03-49D6C705DDCF}"/>
              </a:ext>
              <a:ext uri="{C183D7F6-B498-43B3-948B-1728B52AA6E4}">
                <adec:decorative xmlns:adec="http://schemas.microsoft.com/office/drawing/2017/decorative" val="1"/>
              </a:ext>
            </a:extLst>
          </p:cNvPr>
          <p:cNvSpPr/>
          <p:nvPr userDrawn="1"/>
        </p:nvSpPr>
        <p:spPr>
          <a:xfrm>
            <a:off x="6506308" y="0"/>
            <a:ext cx="2637692" cy="5143500"/>
          </a:xfrm>
          <a:prstGeom prst="rect">
            <a:avLst/>
          </a:prstGeom>
          <a:solidFill>
            <a:srgbClr val="EB81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0" name="Picture 9" descr="FDLTCC turtle logo">
            <a:extLst>
              <a:ext uri="{FF2B5EF4-FFF2-40B4-BE49-F238E27FC236}">
                <a16:creationId xmlns:a16="http://schemas.microsoft.com/office/drawing/2014/main" id="{5719498F-7097-1853-E561-F594AA4EC320}"/>
              </a:ext>
            </a:extLst>
          </p:cNvPr>
          <p:cNvPicPr>
            <a:picLocks noChangeAspect="1"/>
          </p:cNvPicPr>
          <p:nvPr userDrawn="1"/>
        </p:nvPicPr>
        <p:blipFill>
          <a:blip r:embed="rId2"/>
          <a:srcRect/>
          <a:stretch/>
        </p:blipFill>
        <p:spPr>
          <a:xfrm>
            <a:off x="6506308" y="382809"/>
            <a:ext cx="2790091" cy="1903203"/>
          </a:xfrm>
          <a:prstGeom prst="rect">
            <a:avLst/>
          </a:prstGeom>
        </p:spPr>
      </p:pic>
      <p:pic>
        <p:nvPicPr>
          <p:cNvPr id="13" name="Picture 12">
            <a:extLst>
              <a:ext uri="{FF2B5EF4-FFF2-40B4-BE49-F238E27FC236}">
                <a16:creationId xmlns:a16="http://schemas.microsoft.com/office/drawing/2014/main" id="{71D2AE49-1A17-708E-9053-51AE09AEBB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3276600" cy="2457450"/>
          </a:xfrm>
          <a:prstGeom prst="rect">
            <a:avLst/>
          </a:prstGeom>
        </p:spPr>
      </p:pic>
    </p:spTree>
    <p:extLst>
      <p:ext uri="{BB962C8B-B14F-4D97-AF65-F5344CB8AC3E}">
        <p14:creationId xmlns:p14="http://schemas.microsoft.com/office/powerpoint/2010/main" val="211078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Google Shape;102;p36">
            <a:extLst>
              <a:ext uri="{FF2B5EF4-FFF2-40B4-BE49-F238E27FC236}">
                <a16:creationId xmlns:a16="http://schemas.microsoft.com/office/drawing/2014/main" id="{B00A5248-151B-3247-9B20-0989AFDBB4FF}"/>
              </a:ext>
            </a:extLst>
          </p:cNvPr>
          <p:cNvSpPr txBox="1">
            <a:spLocks noGrp="1"/>
          </p:cNvSpPr>
          <p:nvPr>
            <p:ph type="body" idx="1"/>
          </p:nvPr>
        </p:nvSpPr>
        <p:spPr>
          <a:xfrm>
            <a:off x="381000" y="1422994"/>
            <a:ext cx="8382000" cy="2598635"/>
          </a:xfrm>
          <a:prstGeom prst="rect">
            <a:avLst/>
          </a:prstGeom>
          <a:noFill/>
          <a:ln>
            <a:noFill/>
          </a:ln>
        </p:spPr>
        <p:txBody>
          <a:bodyPr spcFirstLastPara="1" wrap="square" lIns="91425" tIns="45700" rIns="91425" bIns="45700" anchor="t" anchorCtr="0">
            <a:noAutofit/>
          </a:bodyPr>
          <a:lstStyle>
            <a:lvl1pPr marL="457200" lvl="0" indent="-387350" algn="l">
              <a:lnSpc>
                <a:spcPct val="120000"/>
              </a:lnSpc>
              <a:spcBef>
                <a:spcPts val="600"/>
              </a:spcBef>
              <a:spcAft>
                <a:spcPts val="0"/>
              </a:spcAft>
              <a:buClr>
                <a:srgbClr val="626262"/>
              </a:buClr>
              <a:buSzPct val="100000"/>
              <a:buFont typeface="Calibri"/>
              <a:buAutoNum type="arabicPeriod"/>
              <a:defRPr sz="1600" baseline="0">
                <a:solidFill>
                  <a:srgbClr val="626262"/>
                </a:solidFill>
              </a:defRPr>
            </a:lvl1pPr>
            <a:lvl2pPr marL="914400" lvl="1" indent="-228600" algn="l">
              <a:lnSpc>
                <a:spcPct val="120000"/>
              </a:lnSpc>
              <a:spcBef>
                <a:spcPts val="375"/>
              </a:spcBef>
              <a:spcAft>
                <a:spcPts val="0"/>
              </a:spcAft>
              <a:buClr>
                <a:srgbClr val="00AB84"/>
              </a:buClr>
              <a:buSzPts val="1800"/>
              <a:buNone/>
              <a:defRPr sz="1800">
                <a:solidFill>
                  <a:srgbClr val="00AB84"/>
                </a:solidFill>
              </a:defRPr>
            </a:lvl2pPr>
            <a:lvl3pPr marL="1371600" lvl="2" indent="-228600" algn="l">
              <a:lnSpc>
                <a:spcPct val="120000"/>
              </a:lnSpc>
              <a:spcBef>
                <a:spcPts val="375"/>
              </a:spcBef>
              <a:spcAft>
                <a:spcPts val="0"/>
              </a:spcAft>
              <a:buClr>
                <a:srgbClr val="00AB84"/>
              </a:buClr>
              <a:buSzPts val="1800"/>
              <a:buNone/>
              <a:defRPr sz="1800">
                <a:solidFill>
                  <a:srgbClr val="00AB84"/>
                </a:solidFill>
              </a:defRPr>
            </a:lvl3pPr>
            <a:lvl4pPr marL="1828800" lvl="3" indent="-228600" algn="l">
              <a:lnSpc>
                <a:spcPct val="120000"/>
              </a:lnSpc>
              <a:spcBef>
                <a:spcPts val="375"/>
              </a:spcBef>
              <a:spcAft>
                <a:spcPts val="0"/>
              </a:spcAft>
              <a:buClr>
                <a:srgbClr val="00AB84"/>
              </a:buClr>
              <a:buSzPts val="1800"/>
              <a:buNone/>
              <a:defRPr sz="1800">
                <a:solidFill>
                  <a:srgbClr val="00AB84"/>
                </a:solidFill>
              </a:defRPr>
            </a:lvl4pPr>
            <a:lvl5pPr marL="2286000" lvl="4" indent="-228600" algn="l">
              <a:lnSpc>
                <a:spcPct val="120000"/>
              </a:lnSpc>
              <a:spcBef>
                <a:spcPts val="375"/>
              </a:spcBef>
              <a:spcAft>
                <a:spcPts val="0"/>
              </a:spcAft>
              <a:buClr>
                <a:srgbClr val="00AB84"/>
              </a:buClr>
              <a:buSzPts val="1800"/>
              <a:buNone/>
              <a:defRPr sz="1800">
                <a:solidFill>
                  <a:srgbClr val="00AB84"/>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 name="Google Shape;103;p36">
            <a:extLst>
              <a:ext uri="{FF2B5EF4-FFF2-40B4-BE49-F238E27FC236}">
                <a16:creationId xmlns:a16="http://schemas.microsoft.com/office/drawing/2014/main" id="{21E3EC80-22CF-1A4F-B466-84C6A3E7CA5A}"/>
              </a:ext>
            </a:extLst>
          </p:cNvPr>
          <p:cNvSpPr/>
          <p:nvPr userDrawn="1"/>
        </p:nvSpPr>
        <p:spPr>
          <a:xfrm>
            <a:off x="0" y="0"/>
            <a:ext cx="9144000" cy="2376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13" b="1">
              <a:solidFill>
                <a:schemeClr val="lt1"/>
              </a:solidFill>
              <a:latin typeface="Calibri"/>
              <a:ea typeface="Calibri"/>
              <a:cs typeface="Calibri"/>
              <a:sym typeface="Calibri"/>
            </a:endParaRPr>
          </a:p>
        </p:txBody>
      </p:sp>
      <p:sp>
        <p:nvSpPr>
          <p:cNvPr id="11" name="Google Shape;105;p36">
            <a:extLst>
              <a:ext uri="{FF2B5EF4-FFF2-40B4-BE49-F238E27FC236}">
                <a16:creationId xmlns:a16="http://schemas.microsoft.com/office/drawing/2014/main" id="{976F3999-9FC5-2745-9248-B639A53D672C}"/>
              </a:ext>
            </a:extLst>
          </p:cNvPr>
          <p:cNvSpPr txBox="1">
            <a:spLocks noGrp="1"/>
          </p:cNvSpPr>
          <p:nvPr>
            <p:ph type="title"/>
          </p:nvPr>
        </p:nvSpPr>
        <p:spPr>
          <a:xfrm>
            <a:off x="381000" y="273844"/>
            <a:ext cx="83820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82BA"/>
              </a:buClr>
              <a:buSzPts val="3000"/>
              <a:buFont typeface="Arial"/>
              <a:buNone/>
              <a:defRPr sz="3000" b="1">
                <a:solidFill>
                  <a:srgbClr val="113D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 name="Picture 4" descr="FDLTCC turtle logo">
            <a:extLst>
              <a:ext uri="{FF2B5EF4-FFF2-40B4-BE49-F238E27FC236}">
                <a16:creationId xmlns:a16="http://schemas.microsoft.com/office/drawing/2014/main" id="{B987DE47-045D-488A-DC93-0F33492496F2}"/>
              </a:ext>
            </a:extLst>
          </p:cNvPr>
          <p:cNvPicPr>
            <a:picLocks noChangeAspect="1"/>
          </p:cNvPicPr>
          <p:nvPr userDrawn="1"/>
        </p:nvPicPr>
        <p:blipFill>
          <a:blip r:embed="rId2"/>
          <a:srcRect/>
          <a:stretch/>
        </p:blipFill>
        <p:spPr>
          <a:xfrm>
            <a:off x="7490460" y="4036024"/>
            <a:ext cx="1653539" cy="1127928"/>
          </a:xfrm>
          <a:prstGeom prst="rect">
            <a:avLst/>
          </a:prstGeom>
        </p:spPr>
      </p:pic>
    </p:spTree>
    <p:extLst>
      <p:ext uri="{BB962C8B-B14F-4D97-AF65-F5344CB8AC3E}">
        <p14:creationId xmlns:p14="http://schemas.microsoft.com/office/powerpoint/2010/main" val="80691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Google Shape;107;p37">
            <a:extLst>
              <a:ext uri="{FF2B5EF4-FFF2-40B4-BE49-F238E27FC236}">
                <a16:creationId xmlns:a16="http://schemas.microsoft.com/office/drawing/2014/main" id="{668DA8EA-4C80-7649-9B77-100E32D87249}"/>
              </a:ext>
              <a:ext uri="{C183D7F6-B498-43B3-948B-1728B52AA6E4}">
                <adec:decorative xmlns:adec="http://schemas.microsoft.com/office/drawing/2017/decorative" val="1"/>
              </a:ext>
            </a:extLst>
          </p:cNvPr>
          <p:cNvSpPr/>
          <p:nvPr userDrawn="1"/>
        </p:nvSpPr>
        <p:spPr>
          <a:xfrm>
            <a:off x="4558548" y="0"/>
            <a:ext cx="4585444" cy="5143500"/>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AB84"/>
              </a:solidFill>
              <a:latin typeface="Calibri"/>
              <a:ea typeface="Calibri"/>
              <a:cs typeface="Calibri"/>
              <a:sym typeface="Calibri"/>
            </a:endParaRPr>
          </a:p>
        </p:txBody>
      </p:sp>
      <p:sp>
        <p:nvSpPr>
          <p:cNvPr id="7" name="Google Shape;108;p37">
            <a:extLst>
              <a:ext uri="{FF2B5EF4-FFF2-40B4-BE49-F238E27FC236}">
                <a16:creationId xmlns:a16="http://schemas.microsoft.com/office/drawing/2014/main" id="{2872C189-0BEE-C441-8045-542BCDD09D31}"/>
              </a:ext>
            </a:extLst>
          </p:cNvPr>
          <p:cNvSpPr txBox="1">
            <a:spLocks noGrp="1"/>
          </p:cNvSpPr>
          <p:nvPr>
            <p:ph type="title"/>
          </p:nvPr>
        </p:nvSpPr>
        <p:spPr>
          <a:xfrm>
            <a:off x="4812632" y="263526"/>
            <a:ext cx="4109987" cy="4594224"/>
          </a:xfrm>
          <a:prstGeom prst="rect">
            <a:avLst/>
          </a:prstGeom>
          <a:noFill/>
          <a:ln>
            <a:noFill/>
          </a:ln>
        </p:spPr>
        <p:txBody>
          <a:bodyPr spcFirstLastPara="1" wrap="square" lIns="91425" tIns="91425" rIns="91425" bIns="45700" anchor="ctr" anchorCtr="0">
            <a:noAutofit/>
          </a:bodyPr>
          <a:lstStyle>
            <a:lvl1pPr lvl="0" algn="ctr">
              <a:lnSpc>
                <a:spcPct val="90000"/>
              </a:lnSpc>
              <a:spcBef>
                <a:spcPts val="0"/>
              </a:spcBef>
              <a:spcAft>
                <a:spcPts val="0"/>
              </a:spcAft>
              <a:buClr>
                <a:schemeClr val="lt1"/>
              </a:buClr>
              <a:buSzPts val="3000"/>
              <a:buFont typeface="Arial"/>
              <a:buNone/>
              <a:defRPr sz="3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09;p37">
            <a:extLst>
              <a:ext uri="{FF2B5EF4-FFF2-40B4-BE49-F238E27FC236}">
                <a16:creationId xmlns:a16="http://schemas.microsoft.com/office/drawing/2014/main" id="{F31B1535-C825-9A46-AFAD-29B2982C5C14}"/>
              </a:ext>
            </a:extLst>
          </p:cNvPr>
          <p:cNvSpPr>
            <a:spLocks noGrp="1"/>
          </p:cNvSpPr>
          <p:nvPr>
            <p:ph type="pic" idx="2"/>
          </p:nvPr>
        </p:nvSpPr>
        <p:spPr>
          <a:xfrm>
            <a:off x="107576" y="0"/>
            <a:ext cx="4450972" cy="51435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rgbClr val="626262"/>
              </a:buClr>
              <a:buSzPts val="1600"/>
              <a:buFont typeface="Arial"/>
              <a:buNone/>
              <a:defRPr sz="16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20749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Google Shape;112;p38">
            <a:extLst>
              <a:ext uri="{FF2B5EF4-FFF2-40B4-BE49-F238E27FC236}">
                <a16:creationId xmlns:a16="http://schemas.microsoft.com/office/drawing/2014/main" id="{BC198ECC-FD73-C847-AC4E-B90EDDC1E68C}"/>
              </a:ext>
              <a:ext uri="{C183D7F6-B498-43B3-948B-1728B52AA6E4}">
                <adec:decorative xmlns:adec="http://schemas.microsoft.com/office/drawing/2017/decorative" val="1"/>
              </a:ext>
            </a:extLst>
          </p:cNvPr>
          <p:cNvSpPr/>
          <p:nvPr userDrawn="1"/>
        </p:nvSpPr>
        <p:spPr>
          <a:xfrm>
            <a:off x="2367759" y="733"/>
            <a:ext cx="6776242" cy="5142767"/>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00AB84"/>
              </a:solidFill>
              <a:latin typeface="Calibri"/>
              <a:ea typeface="Calibri"/>
              <a:cs typeface="Calibri"/>
              <a:sym typeface="Calibri"/>
            </a:endParaRPr>
          </a:p>
        </p:txBody>
      </p:sp>
      <p:sp>
        <p:nvSpPr>
          <p:cNvPr id="9" name="Google Shape;113;p38">
            <a:extLst>
              <a:ext uri="{FF2B5EF4-FFF2-40B4-BE49-F238E27FC236}">
                <a16:creationId xmlns:a16="http://schemas.microsoft.com/office/drawing/2014/main" id="{655B1DCD-CE2E-9345-B385-7DF90715A898}"/>
              </a:ext>
              <a:ext uri="{C183D7F6-B498-43B3-948B-1728B52AA6E4}">
                <adec:decorative xmlns:adec="http://schemas.microsoft.com/office/drawing/2017/decorative" val="1"/>
              </a:ext>
            </a:extLst>
          </p:cNvPr>
          <p:cNvSpPr/>
          <p:nvPr userDrawn="1"/>
        </p:nvSpPr>
        <p:spPr>
          <a:xfrm>
            <a:off x="228600" y="263525"/>
            <a:ext cx="4523178" cy="4594225"/>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AB84"/>
              </a:solidFill>
              <a:latin typeface="Calibri"/>
              <a:ea typeface="Calibri"/>
              <a:cs typeface="Calibri"/>
              <a:sym typeface="Calibri"/>
            </a:endParaRPr>
          </a:p>
        </p:txBody>
      </p:sp>
      <p:sp>
        <p:nvSpPr>
          <p:cNvPr id="10" name="Google Shape;114;p38">
            <a:extLst>
              <a:ext uri="{FF2B5EF4-FFF2-40B4-BE49-F238E27FC236}">
                <a16:creationId xmlns:a16="http://schemas.microsoft.com/office/drawing/2014/main" id="{A4647C5D-1204-3143-A32B-FD8E4CD9F309}"/>
              </a:ext>
            </a:extLst>
          </p:cNvPr>
          <p:cNvSpPr txBox="1">
            <a:spLocks noGrp="1"/>
          </p:cNvSpPr>
          <p:nvPr>
            <p:ph type="title"/>
          </p:nvPr>
        </p:nvSpPr>
        <p:spPr>
          <a:xfrm>
            <a:off x="554233" y="575680"/>
            <a:ext cx="3871912" cy="697054"/>
          </a:xfrm>
          <a:prstGeom prst="rect">
            <a:avLst/>
          </a:prstGeom>
          <a:noFill/>
          <a:ln>
            <a:noFill/>
          </a:ln>
        </p:spPr>
        <p:txBody>
          <a:bodyPr spcFirstLastPara="1" wrap="square" lIns="91425" tIns="91425" rIns="91425" bIns="45700" anchor="ctr" anchorCtr="0">
            <a:noAutofit/>
          </a:bodyPr>
          <a:lstStyle>
            <a:lvl1pPr lvl="0" algn="ctr">
              <a:lnSpc>
                <a:spcPct val="90000"/>
              </a:lnSpc>
              <a:spcBef>
                <a:spcPts val="0"/>
              </a:spcBef>
              <a:spcAft>
                <a:spcPts val="0"/>
              </a:spcAft>
              <a:buClr>
                <a:schemeClr val="lt1"/>
              </a:buClr>
              <a:buSzPts val="2300"/>
              <a:buFont typeface="Arial"/>
              <a:buNone/>
              <a:defRPr sz="3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5;p38">
            <a:extLst>
              <a:ext uri="{FF2B5EF4-FFF2-40B4-BE49-F238E27FC236}">
                <a16:creationId xmlns:a16="http://schemas.microsoft.com/office/drawing/2014/main" id="{08B7B893-EE1E-9F41-B779-0F44A6FBD0E9}"/>
              </a:ext>
            </a:extLst>
          </p:cNvPr>
          <p:cNvSpPr txBox="1">
            <a:spLocks noGrp="1"/>
          </p:cNvSpPr>
          <p:nvPr>
            <p:ph type="body" idx="1"/>
          </p:nvPr>
        </p:nvSpPr>
        <p:spPr>
          <a:xfrm>
            <a:off x="554233" y="1576707"/>
            <a:ext cx="3871912" cy="3056298"/>
          </a:xfrm>
          <a:prstGeom prst="rect">
            <a:avLst/>
          </a:prstGeom>
          <a:noFill/>
          <a:ln>
            <a:noFill/>
          </a:ln>
        </p:spPr>
        <p:txBody>
          <a:bodyPr spcFirstLastPara="1" wrap="square" lIns="91425" tIns="45700" rIns="91425" bIns="45700" anchor="t" anchorCtr="0">
            <a:noAutofit/>
          </a:bodyPr>
          <a:lstStyle>
            <a:lvl1pPr marL="60325" lvl="0" indent="0" algn="l">
              <a:lnSpc>
                <a:spcPct val="120000"/>
              </a:lnSpc>
              <a:spcBef>
                <a:spcPts val="600"/>
              </a:spcBef>
              <a:spcAft>
                <a:spcPts val="0"/>
              </a:spcAft>
              <a:buClr>
                <a:schemeClr val="lt1"/>
              </a:buClr>
              <a:buSzPts val="1600"/>
              <a:buNone/>
              <a:tabLst/>
              <a:defRPr sz="1600">
                <a:solidFill>
                  <a:schemeClr val="lt1"/>
                </a:solidFill>
                <a:latin typeface="Arial"/>
                <a:ea typeface="Arial"/>
                <a:cs typeface="Arial"/>
                <a:sym typeface="Arial"/>
              </a:defRPr>
            </a:lvl1pPr>
            <a:lvl2pPr marL="914400" lvl="1"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2pPr>
            <a:lvl3pPr marL="1371600" lvl="2"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3pPr>
            <a:lvl4pPr marL="1828800" lvl="3"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4pPr>
            <a:lvl5pPr marL="2286000" lvl="4"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 name="Google Shape;116;p38">
            <a:extLst>
              <a:ext uri="{FF2B5EF4-FFF2-40B4-BE49-F238E27FC236}">
                <a16:creationId xmlns:a16="http://schemas.microsoft.com/office/drawing/2014/main" id="{E65E0E6C-67C1-4342-9507-6B45D6016650}"/>
              </a:ext>
            </a:extLst>
          </p:cNvPr>
          <p:cNvSpPr txBox="1">
            <a:spLocks noGrp="1"/>
          </p:cNvSpPr>
          <p:nvPr>
            <p:ph type="body" idx="2"/>
          </p:nvPr>
        </p:nvSpPr>
        <p:spPr>
          <a:xfrm>
            <a:off x="5077412" y="263524"/>
            <a:ext cx="3761788" cy="3700298"/>
          </a:xfrm>
          <a:prstGeom prst="rect">
            <a:avLst/>
          </a:prstGeom>
          <a:noFill/>
          <a:ln>
            <a:noFill/>
          </a:ln>
        </p:spPr>
        <p:txBody>
          <a:bodyPr spcFirstLastPara="1" wrap="square" lIns="91425" tIns="45700" rIns="91425" bIns="45700" anchor="t" anchorCtr="0">
            <a:noAutofit/>
          </a:bodyPr>
          <a:lstStyle>
            <a:lvl1pPr marL="60325" lvl="0" indent="0" algn="l">
              <a:lnSpc>
                <a:spcPct val="120000"/>
              </a:lnSpc>
              <a:spcBef>
                <a:spcPts val="600"/>
              </a:spcBef>
              <a:spcAft>
                <a:spcPts val="0"/>
              </a:spcAft>
              <a:buClr>
                <a:srgbClr val="626262"/>
              </a:buClr>
              <a:buSzPts val="1400"/>
              <a:buNone/>
              <a:tabLst/>
              <a:defRPr sz="1600">
                <a:solidFill>
                  <a:srgbClr val="626262"/>
                </a:solidFill>
                <a:latin typeface="Arial"/>
                <a:ea typeface="Arial"/>
                <a:cs typeface="Arial"/>
                <a:sym typeface="Arial"/>
              </a:defRPr>
            </a:lvl1pPr>
            <a:lvl2pPr marL="914400" lvl="1" indent="-317500" algn="l">
              <a:lnSpc>
                <a:spcPct val="120000"/>
              </a:lnSpc>
              <a:spcBef>
                <a:spcPts val="375"/>
              </a:spcBef>
              <a:spcAft>
                <a:spcPts val="0"/>
              </a:spcAft>
              <a:buClr>
                <a:srgbClr val="626262"/>
              </a:buClr>
              <a:buSzPts val="1400"/>
              <a:buChar char="•"/>
              <a:defRPr sz="1400">
                <a:solidFill>
                  <a:srgbClr val="626262"/>
                </a:solidFill>
                <a:latin typeface="Arial"/>
                <a:ea typeface="Arial"/>
                <a:cs typeface="Arial"/>
                <a:sym typeface="Arial"/>
              </a:defRPr>
            </a:lvl2pPr>
            <a:lvl3pPr marL="1371600" lvl="2" indent="-317500" algn="l">
              <a:lnSpc>
                <a:spcPct val="120000"/>
              </a:lnSpc>
              <a:spcBef>
                <a:spcPts val="375"/>
              </a:spcBef>
              <a:spcAft>
                <a:spcPts val="0"/>
              </a:spcAft>
              <a:buClr>
                <a:srgbClr val="626262"/>
              </a:buClr>
              <a:buSzPts val="1400"/>
              <a:buChar char="•"/>
              <a:defRPr sz="1400">
                <a:solidFill>
                  <a:srgbClr val="626262"/>
                </a:solidFill>
                <a:latin typeface="Arial"/>
                <a:ea typeface="Arial"/>
                <a:cs typeface="Arial"/>
                <a:sym typeface="Arial"/>
              </a:defRPr>
            </a:lvl3pPr>
            <a:lvl4pPr marL="1828800" lvl="3" indent="-317500" algn="l">
              <a:lnSpc>
                <a:spcPct val="120000"/>
              </a:lnSpc>
              <a:spcBef>
                <a:spcPts val="375"/>
              </a:spcBef>
              <a:spcAft>
                <a:spcPts val="0"/>
              </a:spcAft>
              <a:buClr>
                <a:srgbClr val="626262"/>
              </a:buClr>
              <a:buSzPts val="1400"/>
              <a:buChar char="•"/>
              <a:defRPr sz="1400">
                <a:solidFill>
                  <a:srgbClr val="626262"/>
                </a:solidFill>
                <a:latin typeface="Arial"/>
                <a:ea typeface="Arial"/>
                <a:cs typeface="Arial"/>
                <a:sym typeface="Arial"/>
              </a:defRPr>
            </a:lvl4pPr>
            <a:lvl5pPr marL="2286000" lvl="4" indent="-317500" algn="l">
              <a:lnSpc>
                <a:spcPct val="120000"/>
              </a:lnSpc>
              <a:spcBef>
                <a:spcPts val="375"/>
              </a:spcBef>
              <a:spcAft>
                <a:spcPts val="0"/>
              </a:spcAft>
              <a:buClr>
                <a:srgbClr val="626262"/>
              </a:buClr>
              <a:buSzPts val="1400"/>
              <a:buChar char="•"/>
              <a:defRPr sz="14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17;p38">
            <a:extLst>
              <a:ext uri="{FF2B5EF4-FFF2-40B4-BE49-F238E27FC236}">
                <a16:creationId xmlns:a16="http://schemas.microsoft.com/office/drawing/2014/main" id="{75AD676D-98BA-1F44-83A6-FC04E0851654}"/>
              </a:ext>
            </a:extLst>
          </p:cNvPr>
          <p:cNvSpPr/>
          <p:nvPr userDrawn="1"/>
        </p:nvSpPr>
        <p:spPr>
          <a:xfrm rot="5400000">
            <a:off x="2467329" y="826759"/>
            <a:ext cx="45720" cy="1188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AB84"/>
              </a:solidFill>
              <a:latin typeface="Calibri"/>
              <a:ea typeface="Calibri"/>
              <a:cs typeface="Calibri"/>
              <a:sym typeface="Calibri"/>
            </a:endParaRPr>
          </a:p>
        </p:txBody>
      </p:sp>
      <p:pic>
        <p:nvPicPr>
          <p:cNvPr id="12" name="Picture 11" descr="FDLTCC turtle logo">
            <a:extLst>
              <a:ext uri="{FF2B5EF4-FFF2-40B4-BE49-F238E27FC236}">
                <a16:creationId xmlns:a16="http://schemas.microsoft.com/office/drawing/2014/main" id="{238CDFC3-5DC8-013F-82C1-8F646A6BF5CB}"/>
              </a:ext>
            </a:extLst>
          </p:cNvPr>
          <p:cNvPicPr>
            <a:picLocks noChangeAspect="1"/>
          </p:cNvPicPr>
          <p:nvPr userDrawn="1"/>
        </p:nvPicPr>
        <p:blipFill>
          <a:blip r:embed="rId2"/>
          <a:srcRect/>
          <a:stretch/>
        </p:blipFill>
        <p:spPr>
          <a:xfrm>
            <a:off x="7512150" y="3978217"/>
            <a:ext cx="1653539" cy="1127928"/>
          </a:xfrm>
          <a:prstGeom prst="rect">
            <a:avLst/>
          </a:prstGeom>
        </p:spPr>
      </p:pic>
    </p:spTree>
    <p:extLst>
      <p:ext uri="{BB962C8B-B14F-4D97-AF65-F5344CB8AC3E}">
        <p14:creationId xmlns:p14="http://schemas.microsoft.com/office/powerpoint/2010/main" val="1280539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 Textbox, 1 Col Photo (right)">
  <p:cSld name="1 Textbox, 1 Col Photo (right)">
    <p:spTree>
      <p:nvGrpSpPr>
        <p:cNvPr id="1" name="Shape 167"/>
        <p:cNvGrpSpPr/>
        <p:nvPr/>
      </p:nvGrpSpPr>
      <p:grpSpPr>
        <a:xfrm>
          <a:off x="0" y="0"/>
          <a:ext cx="0" cy="0"/>
          <a:chOff x="0" y="0"/>
          <a:chExt cx="0" cy="0"/>
        </a:xfrm>
      </p:grpSpPr>
      <p:sp>
        <p:nvSpPr>
          <p:cNvPr id="168" name="Google Shape;168;p45"/>
          <p:cNvSpPr txBox="1">
            <a:spLocks noGrp="1"/>
          </p:cNvSpPr>
          <p:nvPr>
            <p:ph type="title"/>
          </p:nvPr>
        </p:nvSpPr>
        <p:spPr>
          <a:xfrm>
            <a:off x="533938" y="1686962"/>
            <a:ext cx="3296878" cy="891988"/>
          </a:xfrm>
          <a:prstGeom prst="rect">
            <a:avLst/>
          </a:prstGeom>
          <a:noFill/>
          <a:ln>
            <a:noFill/>
          </a:ln>
        </p:spPr>
        <p:txBody>
          <a:bodyPr spcFirstLastPara="1" wrap="square" lIns="91425" tIns="91425" rIns="91425" bIns="45700" anchor="b"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5"/>
          <p:cNvSpPr txBox="1">
            <a:spLocks noGrp="1"/>
          </p:cNvSpPr>
          <p:nvPr>
            <p:ph type="body" idx="1"/>
          </p:nvPr>
        </p:nvSpPr>
        <p:spPr>
          <a:xfrm>
            <a:off x="533400" y="2766919"/>
            <a:ext cx="3313984" cy="2090831"/>
          </a:xfrm>
          <a:prstGeom prst="rect">
            <a:avLst/>
          </a:prstGeom>
          <a:noFill/>
          <a:ln>
            <a:noFill/>
          </a:ln>
        </p:spPr>
        <p:txBody>
          <a:bodyPr spcFirstLastPara="1" wrap="square" lIns="91425" tIns="45700" rIns="91425" bIns="45700" anchor="t" anchorCtr="0">
            <a:noAutofit/>
          </a:bodyPr>
          <a:lstStyle>
            <a:lvl1pPr marL="4763"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170" name="Google Shape;170;p45"/>
          <p:cNvSpPr>
            <a:spLocks noGrp="1"/>
          </p:cNvSpPr>
          <p:nvPr>
            <p:ph type="pic" idx="2"/>
          </p:nvPr>
        </p:nvSpPr>
        <p:spPr>
          <a:xfrm>
            <a:off x="4397968" y="263525"/>
            <a:ext cx="4288832" cy="459422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rgbClr val="626262"/>
              </a:buClr>
              <a:buSzPts val="1600"/>
              <a:buFont typeface="Arial"/>
              <a:buNone/>
              <a:defRPr sz="16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Click icon to add picture</a:t>
            </a:r>
            <a:endParaRPr/>
          </a:p>
        </p:txBody>
      </p:sp>
      <p:pic>
        <p:nvPicPr>
          <p:cNvPr id="5" name="Picture 4" descr="FDLTCC turtle logo">
            <a:extLst>
              <a:ext uri="{FF2B5EF4-FFF2-40B4-BE49-F238E27FC236}">
                <a16:creationId xmlns:a16="http://schemas.microsoft.com/office/drawing/2014/main" id="{83106FF9-21CB-57E9-53EE-D10E417841C4}"/>
              </a:ext>
            </a:extLst>
          </p:cNvPr>
          <p:cNvPicPr>
            <a:picLocks noChangeAspect="1"/>
          </p:cNvPicPr>
          <p:nvPr userDrawn="1"/>
        </p:nvPicPr>
        <p:blipFill>
          <a:blip r:embed="rId2"/>
          <a:srcRect/>
          <a:stretch/>
        </p:blipFill>
        <p:spPr>
          <a:xfrm>
            <a:off x="838201" y="107248"/>
            <a:ext cx="2285997" cy="155934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 Textbox, 1 Col Photo (right)" preserve="1" userDrawn="1">
  <p:cSld name="1_1 Textbox, 1 Col Photo (right)">
    <p:spTree>
      <p:nvGrpSpPr>
        <p:cNvPr id="1" name="Shape 167"/>
        <p:cNvGrpSpPr/>
        <p:nvPr/>
      </p:nvGrpSpPr>
      <p:grpSpPr>
        <a:xfrm>
          <a:off x="0" y="0"/>
          <a:ext cx="0" cy="0"/>
          <a:chOff x="0" y="0"/>
          <a:chExt cx="0" cy="0"/>
        </a:xfrm>
      </p:grpSpPr>
      <p:sp>
        <p:nvSpPr>
          <p:cNvPr id="168" name="Google Shape;168;p45"/>
          <p:cNvSpPr txBox="1">
            <a:spLocks noGrp="1"/>
          </p:cNvSpPr>
          <p:nvPr>
            <p:ph type="title"/>
          </p:nvPr>
        </p:nvSpPr>
        <p:spPr>
          <a:xfrm>
            <a:off x="609600" y="963023"/>
            <a:ext cx="3296343" cy="685800"/>
          </a:xfrm>
          <a:prstGeom prst="rect">
            <a:avLst/>
          </a:prstGeom>
          <a:noFill/>
          <a:ln>
            <a:noFill/>
          </a:ln>
        </p:spPr>
        <p:txBody>
          <a:bodyPr spcFirstLastPara="1" wrap="square" lIns="91425" tIns="91425" rIns="91425" bIns="45700" anchor="b"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5"/>
          <p:cNvSpPr txBox="1">
            <a:spLocks noGrp="1"/>
          </p:cNvSpPr>
          <p:nvPr>
            <p:ph type="body" idx="1"/>
          </p:nvPr>
        </p:nvSpPr>
        <p:spPr>
          <a:xfrm>
            <a:off x="609600" y="2266950"/>
            <a:ext cx="3313446" cy="2590800"/>
          </a:xfrm>
          <a:prstGeom prst="rect">
            <a:avLst/>
          </a:prstGeom>
          <a:noFill/>
          <a:ln>
            <a:noFill/>
          </a:ln>
        </p:spPr>
        <p:txBody>
          <a:bodyPr spcFirstLastPara="1" wrap="square" lIns="91425" tIns="45700" rIns="91425" bIns="45700" anchor="t" anchorCtr="0">
            <a:noAutofit/>
          </a:bodyPr>
          <a:lstStyle>
            <a:lvl1pPr marL="4763"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7" name="Text Placeholder 2">
            <a:extLst>
              <a:ext uri="{FF2B5EF4-FFF2-40B4-BE49-F238E27FC236}">
                <a16:creationId xmlns:a16="http://schemas.microsoft.com/office/drawing/2014/main" id="{B42C546B-A557-BE40-9DEC-A36C75A94D35}"/>
              </a:ext>
            </a:extLst>
          </p:cNvPr>
          <p:cNvSpPr>
            <a:spLocks noGrp="1"/>
          </p:cNvSpPr>
          <p:nvPr>
            <p:ph type="body" sz="quarter" idx="10"/>
          </p:nvPr>
        </p:nvSpPr>
        <p:spPr>
          <a:xfrm>
            <a:off x="602166" y="1727865"/>
            <a:ext cx="3296343" cy="381000"/>
          </a:xfrm>
        </p:spPr>
        <p:txBody>
          <a:bodyPr tIns="0" bIns="0" anchor="ctr"/>
          <a:lstStyle>
            <a:lvl1pPr marL="6350" indent="0">
              <a:tabLst>
                <a:tab pos="508000" algn="l"/>
              </a:tabLst>
              <a:defRPr sz="1800" b="1"/>
            </a:lvl1pPr>
          </a:lstStyle>
          <a:p>
            <a:pPr lvl="0"/>
            <a:endParaRPr lang="en-US"/>
          </a:p>
        </p:txBody>
      </p:sp>
      <p:sp>
        <p:nvSpPr>
          <p:cNvPr id="8" name="Google Shape;170;p45">
            <a:extLst>
              <a:ext uri="{FF2B5EF4-FFF2-40B4-BE49-F238E27FC236}">
                <a16:creationId xmlns:a16="http://schemas.microsoft.com/office/drawing/2014/main" id="{C55C9EE8-CEA7-024D-BA30-81701206BC0E}"/>
              </a:ext>
            </a:extLst>
          </p:cNvPr>
          <p:cNvSpPr>
            <a:spLocks noGrp="1"/>
          </p:cNvSpPr>
          <p:nvPr>
            <p:ph type="pic" idx="2"/>
          </p:nvPr>
        </p:nvSpPr>
        <p:spPr>
          <a:xfrm>
            <a:off x="4397968" y="263525"/>
            <a:ext cx="4288832" cy="459422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rgbClr val="626262"/>
              </a:buClr>
              <a:buSzPts val="1600"/>
              <a:buFont typeface="Arial"/>
              <a:buNone/>
              <a:defRPr sz="16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Click icon to add picture</a:t>
            </a:r>
            <a:endParaRPr/>
          </a:p>
        </p:txBody>
      </p:sp>
      <p:pic>
        <p:nvPicPr>
          <p:cNvPr id="6" name="Picture 5" descr="FDLTCC turtle logo">
            <a:extLst>
              <a:ext uri="{FF2B5EF4-FFF2-40B4-BE49-F238E27FC236}">
                <a16:creationId xmlns:a16="http://schemas.microsoft.com/office/drawing/2014/main" id="{8926119E-2CDC-82EB-6D94-44959E856B3B}"/>
              </a:ext>
            </a:extLst>
          </p:cNvPr>
          <p:cNvPicPr>
            <a:picLocks noChangeAspect="1"/>
          </p:cNvPicPr>
          <p:nvPr userDrawn="1"/>
        </p:nvPicPr>
        <p:blipFill>
          <a:blip r:embed="rId2"/>
          <a:srcRect/>
          <a:stretch/>
        </p:blipFill>
        <p:spPr>
          <a:xfrm>
            <a:off x="1371600" y="-49615"/>
            <a:ext cx="1653539" cy="1127928"/>
          </a:xfrm>
          <a:prstGeom prst="rect">
            <a:avLst/>
          </a:prstGeom>
        </p:spPr>
      </p:pic>
    </p:spTree>
    <p:extLst>
      <p:ext uri="{BB962C8B-B14F-4D97-AF65-F5344CB8AC3E}">
        <p14:creationId xmlns:p14="http://schemas.microsoft.com/office/powerpoint/2010/main" val="2156134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Icon 2 Col" preserve="1" userDrawn="1">
  <p:cSld name="1_Blank Icon 2 Col">
    <p:spTree>
      <p:nvGrpSpPr>
        <p:cNvPr id="1" name="Shape 236"/>
        <p:cNvGrpSpPr/>
        <p:nvPr/>
      </p:nvGrpSpPr>
      <p:grpSpPr>
        <a:xfrm>
          <a:off x="0" y="0"/>
          <a:ext cx="0" cy="0"/>
          <a:chOff x="0" y="0"/>
          <a:chExt cx="0" cy="0"/>
        </a:xfrm>
      </p:grpSpPr>
      <p:sp>
        <p:nvSpPr>
          <p:cNvPr id="3" name="Text Placeholder 2">
            <a:extLst>
              <a:ext uri="{FF2B5EF4-FFF2-40B4-BE49-F238E27FC236}">
                <a16:creationId xmlns:a16="http://schemas.microsoft.com/office/drawing/2014/main" id="{47C1A5BD-C06E-DD4E-A36F-907663B8A25A}"/>
              </a:ext>
            </a:extLst>
          </p:cNvPr>
          <p:cNvSpPr>
            <a:spLocks noGrp="1"/>
          </p:cNvSpPr>
          <p:nvPr>
            <p:ph type="body" sz="quarter" idx="10"/>
          </p:nvPr>
        </p:nvSpPr>
        <p:spPr>
          <a:xfrm>
            <a:off x="609828" y="1276350"/>
            <a:ext cx="3825984" cy="304800"/>
          </a:xfrm>
        </p:spPr>
        <p:txBody>
          <a:bodyPr tIns="0" bIns="0" anchor="ctr"/>
          <a:lstStyle>
            <a:lvl1pPr marL="6350" indent="0">
              <a:tabLst>
                <a:tab pos="508000" algn="l"/>
              </a:tabLst>
              <a:defRPr b="1"/>
            </a:lvl1pPr>
          </a:lstStyle>
          <a:p>
            <a:pPr lvl="0"/>
            <a:endParaRPr lang="en-US"/>
          </a:p>
        </p:txBody>
      </p:sp>
      <p:sp>
        <p:nvSpPr>
          <p:cNvPr id="11" name="Text Placeholder 2">
            <a:extLst>
              <a:ext uri="{FF2B5EF4-FFF2-40B4-BE49-F238E27FC236}">
                <a16:creationId xmlns:a16="http://schemas.microsoft.com/office/drawing/2014/main" id="{8065BA1C-0513-6341-8C46-7853DCEBCEDD}"/>
              </a:ext>
            </a:extLst>
          </p:cNvPr>
          <p:cNvSpPr>
            <a:spLocks noGrp="1"/>
          </p:cNvSpPr>
          <p:nvPr>
            <p:ph type="body" sz="quarter" idx="11"/>
          </p:nvPr>
        </p:nvSpPr>
        <p:spPr>
          <a:xfrm>
            <a:off x="4726044" y="1276350"/>
            <a:ext cx="3807432" cy="304800"/>
          </a:xfrm>
        </p:spPr>
        <p:txBody>
          <a:bodyPr tIns="0" bIns="0" anchor="ctr"/>
          <a:lstStyle>
            <a:lvl1pPr marL="6350" indent="0">
              <a:tabLst>
                <a:tab pos="508000" algn="l"/>
              </a:tabLst>
              <a:defRPr b="1"/>
            </a:lvl1pPr>
          </a:lstStyle>
          <a:p>
            <a:pPr lvl="0"/>
            <a:endParaRPr lang="en-US"/>
          </a:p>
        </p:txBody>
      </p:sp>
      <p:sp>
        <p:nvSpPr>
          <p:cNvPr id="12" name="Google Shape;77;p32">
            <a:extLst>
              <a:ext uri="{FF2B5EF4-FFF2-40B4-BE49-F238E27FC236}">
                <a16:creationId xmlns:a16="http://schemas.microsoft.com/office/drawing/2014/main" id="{2EDED3BB-9874-2D47-8CAD-2D854AFB4D20}"/>
              </a:ext>
            </a:extLst>
          </p:cNvPr>
          <p:cNvSpPr txBox="1">
            <a:spLocks noGrp="1"/>
          </p:cNvSpPr>
          <p:nvPr>
            <p:ph type="body" idx="1"/>
          </p:nvPr>
        </p:nvSpPr>
        <p:spPr>
          <a:xfrm>
            <a:off x="609599" y="1731590"/>
            <a:ext cx="3826213" cy="2890953"/>
          </a:xfrm>
          <a:prstGeom prst="rect">
            <a:avLst/>
          </a:prstGeom>
          <a:noFill/>
          <a:ln>
            <a:noFill/>
          </a:ln>
        </p:spPr>
        <p:txBody>
          <a:bodyPr spcFirstLastPara="1" wrap="square" lIns="91425" tIns="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 name="Google Shape;79;p32">
            <a:extLst>
              <a:ext uri="{FF2B5EF4-FFF2-40B4-BE49-F238E27FC236}">
                <a16:creationId xmlns:a16="http://schemas.microsoft.com/office/drawing/2014/main" id="{3D6B9A9B-6E08-2D45-B2FD-0682F725B322}"/>
              </a:ext>
            </a:extLst>
          </p:cNvPr>
          <p:cNvSpPr txBox="1">
            <a:spLocks noGrp="1"/>
          </p:cNvSpPr>
          <p:nvPr>
            <p:ph type="body" idx="12"/>
          </p:nvPr>
        </p:nvSpPr>
        <p:spPr>
          <a:xfrm>
            <a:off x="4708189" y="1733550"/>
            <a:ext cx="3826211" cy="2903710"/>
          </a:xfrm>
          <a:prstGeom prst="rect">
            <a:avLst/>
          </a:prstGeom>
          <a:noFill/>
          <a:ln>
            <a:noFill/>
          </a:ln>
        </p:spPr>
        <p:txBody>
          <a:bodyPr spcFirstLastPara="1" wrap="square" lIns="91425" tIns="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 name="Google Shape;34;p27">
            <a:extLst>
              <a:ext uri="{FF2B5EF4-FFF2-40B4-BE49-F238E27FC236}">
                <a16:creationId xmlns:a16="http://schemas.microsoft.com/office/drawing/2014/main" id="{5AD6390A-83F6-B748-9FCD-E5FB3CA6383B}"/>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5" name="Google Shape;35;p27">
            <a:extLst>
              <a:ext uri="{FF2B5EF4-FFF2-40B4-BE49-F238E27FC236}">
                <a16:creationId xmlns:a16="http://schemas.microsoft.com/office/drawing/2014/main" id="{14E9FC3B-5B1E-FC4F-B121-472B86DEB37C}"/>
              </a:ext>
            </a:extLst>
          </p:cNvPr>
          <p:cNvSpPr txBox="1">
            <a:spLocks noGrp="1"/>
          </p:cNvSpPr>
          <p:nvPr>
            <p:ph type="title"/>
          </p:nvPr>
        </p:nvSpPr>
        <p:spPr>
          <a:xfrm>
            <a:off x="1363611" y="263525"/>
            <a:ext cx="6180189"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230;p48">
            <a:extLst>
              <a:ext uri="{FF2B5EF4-FFF2-40B4-BE49-F238E27FC236}">
                <a16:creationId xmlns:a16="http://schemas.microsoft.com/office/drawing/2014/main" id="{D9F9A8F1-45F2-AA4F-98F6-F8AEB7177FD1}"/>
              </a:ext>
              <a:ext uri="{C183D7F6-B498-43B3-948B-1728B52AA6E4}">
                <adec:decorative xmlns:adec="http://schemas.microsoft.com/office/drawing/2017/decorative" val="1"/>
              </a:ext>
            </a:extLst>
          </p:cNvPr>
          <p:cNvSpPr/>
          <p:nvPr userDrawn="1"/>
        </p:nvSpPr>
        <p:spPr>
          <a:xfrm>
            <a:off x="0" y="0"/>
            <a:ext cx="1101815" cy="102412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 name="Google Shape;233;p48">
            <a:extLst>
              <a:ext uri="{FF2B5EF4-FFF2-40B4-BE49-F238E27FC236}">
                <a16:creationId xmlns:a16="http://schemas.microsoft.com/office/drawing/2014/main" id="{F392491A-67E6-4748-927A-41118F44AF2B}"/>
              </a:ext>
            </a:extLst>
          </p:cNvPr>
          <p:cNvSpPr>
            <a:spLocks noGrp="1"/>
          </p:cNvSpPr>
          <p:nvPr>
            <p:ph type="pic" idx="2"/>
          </p:nvPr>
        </p:nvSpPr>
        <p:spPr>
          <a:xfrm>
            <a:off x="195307" y="156464"/>
            <a:ext cx="711200" cy="711200"/>
          </a:xfrm>
          <a:prstGeom prst="rect">
            <a:avLst/>
          </a:prstGeom>
          <a:noFill/>
          <a:ln>
            <a:noFill/>
          </a:ln>
        </p:spPr>
        <p:txBody>
          <a:bodyPr spcFirstLastPara="1" wrap="square" lIns="91425" tIns="45700" rIns="91425" bIns="45700" anchor="t" anchorCtr="0">
            <a:noAutofit/>
          </a:bodyPr>
          <a:lstStyle>
            <a:lvl1pPr marL="4763" marR="0" lvl="0" indent="0" algn="ctr" rtl="0">
              <a:lnSpc>
                <a:spcPct val="120000"/>
              </a:lnSpc>
              <a:spcBef>
                <a:spcPts val="600"/>
              </a:spcBef>
              <a:spcAft>
                <a:spcPts val="0"/>
              </a:spcAft>
              <a:buClr>
                <a:srgbClr val="626262"/>
              </a:buClr>
              <a:buSzPts val="1600"/>
              <a:buFont typeface="Arial"/>
              <a:buNone/>
              <a:tabLst/>
              <a:defRPr sz="7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8" name="Picture 17" descr="FDLTCC turtle logo">
            <a:extLst>
              <a:ext uri="{FF2B5EF4-FFF2-40B4-BE49-F238E27FC236}">
                <a16:creationId xmlns:a16="http://schemas.microsoft.com/office/drawing/2014/main" id="{D7318501-09FE-804A-633A-C77F9CA015F8}"/>
              </a:ext>
            </a:extLst>
          </p:cNvPr>
          <p:cNvPicPr>
            <a:picLocks noChangeAspect="1"/>
          </p:cNvPicPr>
          <p:nvPr userDrawn="1"/>
        </p:nvPicPr>
        <p:blipFill>
          <a:blip r:embed="rId2"/>
          <a:srcRect/>
          <a:stretch/>
        </p:blipFill>
        <p:spPr>
          <a:xfrm>
            <a:off x="7440930" y="-74824"/>
            <a:ext cx="1653539" cy="1127928"/>
          </a:xfrm>
          <a:prstGeom prst="rect">
            <a:avLst/>
          </a:prstGeom>
        </p:spPr>
      </p:pic>
    </p:spTree>
    <p:extLst>
      <p:ext uri="{BB962C8B-B14F-4D97-AF65-F5344CB8AC3E}">
        <p14:creationId xmlns:p14="http://schemas.microsoft.com/office/powerpoint/2010/main" val="2839957585"/>
      </p:ext>
    </p:extLst>
  </p:cSld>
  <p:clrMapOvr>
    <a:masterClrMapping/>
  </p:clrMapOvr>
  <p:extLst>
    <p:ext uri="{DCECCB84-F9BA-43D5-87BE-67443E8EF086}">
      <p15:sldGuideLst xmlns:p15="http://schemas.microsoft.com/office/powerpoint/2012/main">
        <p15:guide id="1" orient="horz" pos="6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Icon with No Text" preserve="1" userDrawn="1">
  <p:cSld name="1_Blank Icon with No Text">
    <p:spTree>
      <p:nvGrpSpPr>
        <p:cNvPr id="1" name="Shape 244"/>
        <p:cNvGrpSpPr/>
        <p:nvPr/>
      </p:nvGrpSpPr>
      <p:grpSpPr>
        <a:xfrm>
          <a:off x="0" y="0"/>
          <a:ext cx="0" cy="0"/>
          <a:chOff x="0" y="0"/>
          <a:chExt cx="0" cy="0"/>
        </a:xfrm>
      </p:grpSpPr>
      <p:sp>
        <p:nvSpPr>
          <p:cNvPr id="9" name="Google Shape;34;p27">
            <a:extLst>
              <a:ext uri="{FF2B5EF4-FFF2-40B4-BE49-F238E27FC236}">
                <a16:creationId xmlns:a16="http://schemas.microsoft.com/office/drawing/2014/main" id="{AF620FA2-0937-B04E-9E0F-0F7016E0CF92}"/>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0" name="Google Shape;35;p27">
            <a:extLst>
              <a:ext uri="{FF2B5EF4-FFF2-40B4-BE49-F238E27FC236}">
                <a16:creationId xmlns:a16="http://schemas.microsoft.com/office/drawing/2014/main" id="{B572FBFF-24B9-F840-9839-8EC1CD58BDCC}"/>
              </a:ext>
            </a:extLst>
          </p:cNvPr>
          <p:cNvSpPr txBox="1">
            <a:spLocks noGrp="1"/>
          </p:cNvSpPr>
          <p:nvPr>
            <p:ph type="title"/>
          </p:nvPr>
        </p:nvSpPr>
        <p:spPr>
          <a:xfrm>
            <a:off x="1363611" y="263525"/>
            <a:ext cx="6180189"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230;p48">
            <a:extLst>
              <a:ext uri="{FF2B5EF4-FFF2-40B4-BE49-F238E27FC236}">
                <a16:creationId xmlns:a16="http://schemas.microsoft.com/office/drawing/2014/main" id="{DBD07D0C-E022-814A-B318-9C632459D00D}"/>
              </a:ext>
              <a:ext uri="{C183D7F6-B498-43B3-948B-1728B52AA6E4}">
                <adec:decorative xmlns:adec="http://schemas.microsoft.com/office/drawing/2017/decorative" val="1"/>
              </a:ext>
            </a:extLst>
          </p:cNvPr>
          <p:cNvSpPr/>
          <p:nvPr userDrawn="1"/>
        </p:nvSpPr>
        <p:spPr>
          <a:xfrm>
            <a:off x="0" y="0"/>
            <a:ext cx="1101815" cy="102412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 name="Google Shape;233;p48">
            <a:extLst>
              <a:ext uri="{FF2B5EF4-FFF2-40B4-BE49-F238E27FC236}">
                <a16:creationId xmlns:a16="http://schemas.microsoft.com/office/drawing/2014/main" id="{5F4EAA76-F94C-FD43-8EFA-3A5216EF45C4}"/>
              </a:ext>
            </a:extLst>
          </p:cNvPr>
          <p:cNvSpPr>
            <a:spLocks noGrp="1"/>
          </p:cNvSpPr>
          <p:nvPr>
            <p:ph type="pic" idx="2"/>
          </p:nvPr>
        </p:nvSpPr>
        <p:spPr>
          <a:xfrm>
            <a:off x="195307" y="156464"/>
            <a:ext cx="711200" cy="711200"/>
          </a:xfrm>
          <a:prstGeom prst="rect">
            <a:avLst/>
          </a:prstGeom>
          <a:noFill/>
          <a:ln>
            <a:noFill/>
          </a:ln>
        </p:spPr>
        <p:txBody>
          <a:bodyPr spcFirstLastPara="1" wrap="square" lIns="91425" tIns="45700" rIns="91425" bIns="45700" anchor="t" anchorCtr="0">
            <a:noAutofit/>
          </a:bodyPr>
          <a:lstStyle>
            <a:lvl1pPr marL="4763" marR="0" lvl="0" indent="0" algn="ctr" rtl="0">
              <a:lnSpc>
                <a:spcPct val="120000"/>
              </a:lnSpc>
              <a:spcBef>
                <a:spcPts val="600"/>
              </a:spcBef>
              <a:spcAft>
                <a:spcPts val="0"/>
              </a:spcAft>
              <a:buClr>
                <a:srgbClr val="626262"/>
              </a:buClr>
              <a:buSzPts val="1600"/>
              <a:buFont typeface="Arial"/>
              <a:buNone/>
              <a:tabLst/>
              <a:defRPr sz="7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Text Placeholder 2">
            <a:extLst>
              <a:ext uri="{FF2B5EF4-FFF2-40B4-BE49-F238E27FC236}">
                <a16:creationId xmlns:a16="http://schemas.microsoft.com/office/drawing/2014/main" id="{CEDFB394-363D-0543-8299-A04DEBC2EF39}"/>
              </a:ext>
            </a:extLst>
          </p:cNvPr>
          <p:cNvSpPr>
            <a:spLocks noGrp="1"/>
          </p:cNvSpPr>
          <p:nvPr>
            <p:ph type="body" sz="quarter" idx="10"/>
          </p:nvPr>
        </p:nvSpPr>
        <p:spPr>
          <a:xfrm>
            <a:off x="609827" y="1276350"/>
            <a:ext cx="7924327" cy="304800"/>
          </a:xfrm>
        </p:spPr>
        <p:txBody>
          <a:bodyPr tIns="0" bIns="0" anchor="ctr"/>
          <a:lstStyle>
            <a:lvl1pPr marL="6350" indent="0">
              <a:tabLst>
                <a:tab pos="508000" algn="l"/>
              </a:tabLst>
              <a:defRPr b="1"/>
            </a:lvl1pPr>
          </a:lstStyle>
          <a:p>
            <a:pPr lvl="0"/>
            <a:endParaRPr lang="en-US"/>
          </a:p>
        </p:txBody>
      </p:sp>
      <p:sp>
        <p:nvSpPr>
          <p:cNvPr id="15" name="Google Shape;77;p32">
            <a:extLst>
              <a:ext uri="{FF2B5EF4-FFF2-40B4-BE49-F238E27FC236}">
                <a16:creationId xmlns:a16="http://schemas.microsoft.com/office/drawing/2014/main" id="{547109DD-DC24-8B41-AA36-5428353A57FE}"/>
              </a:ext>
            </a:extLst>
          </p:cNvPr>
          <p:cNvSpPr txBox="1">
            <a:spLocks noGrp="1"/>
          </p:cNvSpPr>
          <p:nvPr>
            <p:ph type="body" idx="1"/>
          </p:nvPr>
        </p:nvSpPr>
        <p:spPr>
          <a:xfrm>
            <a:off x="609599" y="1731590"/>
            <a:ext cx="7924801" cy="2890953"/>
          </a:xfrm>
          <a:prstGeom prst="rect">
            <a:avLst/>
          </a:prstGeom>
          <a:noFill/>
          <a:ln>
            <a:noFill/>
          </a:ln>
        </p:spPr>
        <p:txBody>
          <a:bodyPr spcFirstLastPara="1" wrap="square" lIns="91425" tIns="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3" name="Picture 12" descr="FDLTCC turtle logo">
            <a:extLst>
              <a:ext uri="{FF2B5EF4-FFF2-40B4-BE49-F238E27FC236}">
                <a16:creationId xmlns:a16="http://schemas.microsoft.com/office/drawing/2014/main" id="{859ED454-5E16-8D39-9DB0-5B717D3559CA}"/>
              </a:ext>
            </a:extLst>
          </p:cNvPr>
          <p:cNvPicPr>
            <a:picLocks noChangeAspect="1"/>
          </p:cNvPicPr>
          <p:nvPr userDrawn="1"/>
        </p:nvPicPr>
        <p:blipFill>
          <a:blip r:embed="rId2"/>
          <a:srcRect/>
          <a:stretch/>
        </p:blipFill>
        <p:spPr>
          <a:xfrm>
            <a:off x="7440930" y="-74824"/>
            <a:ext cx="1653539" cy="1127928"/>
          </a:xfrm>
          <a:prstGeom prst="rect">
            <a:avLst/>
          </a:prstGeom>
        </p:spPr>
      </p:pic>
    </p:spTree>
    <p:extLst>
      <p:ext uri="{BB962C8B-B14F-4D97-AF65-F5344CB8AC3E}">
        <p14:creationId xmlns:p14="http://schemas.microsoft.com/office/powerpoint/2010/main" val="2622078125"/>
      </p:ext>
    </p:extLst>
  </p:cSld>
  <p:clrMapOvr>
    <a:masterClrMapping/>
  </p:clrMapOvr>
  <p:extLst>
    <p:ext uri="{DCECCB84-F9BA-43D5-87BE-67443E8EF086}">
      <p15:sldGuideLst xmlns:p15="http://schemas.microsoft.com/office/powerpoint/2012/main">
        <p15:guide id="1" pos="360">
          <p15:clr>
            <a:srgbClr val="FBAE40"/>
          </p15:clr>
        </p15:guide>
        <p15:guide id="2" pos="2880">
          <p15:clr>
            <a:srgbClr val="FBAE40"/>
          </p15:clr>
        </p15:guide>
        <p15:guide id="3" orient="horz" pos="6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ultimedia Half_Option 2" userDrawn="1">
  <p:cSld name="Multimedia Half_Option 2">
    <p:spTree>
      <p:nvGrpSpPr>
        <p:cNvPr id="1" name="Shape 258"/>
        <p:cNvGrpSpPr/>
        <p:nvPr/>
      </p:nvGrpSpPr>
      <p:grpSpPr>
        <a:xfrm>
          <a:off x="0" y="0"/>
          <a:ext cx="0" cy="0"/>
          <a:chOff x="0" y="0"/>
          <a:chExt cx="0" cy="0"/>
        </a:xfrm>
      </p:grpSpPr>
      <p:sp>
        <p:nvSpPr>
          <p:cNvPr id="8" name="Google Shape;34;p27">
            <a:extLst>
              <a:ext uri="{FF2B5EF4-FFF2-40B4-BE49-F238E27FC236}">
                <a16:creationId xmlns:a16="http://schemas.microsoft.com/office/drawing/2014/main" id="{07B8BA4A-82B5-534C-B224-325F6C955507}"/>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0" name="Google Shape;35;p27">
            <a:extLst>
              <a:ext uri="{FF2B5EF4-FFF2-40B4-BE49-F238E27FC236}">
                <a16:creationId xmlns:a16="http://schemas.microsoft.com/office/drawing/2014/main" id="{F9258EB3-5D64-C84A-9CD1-B54CCD45DA58}"/>
              </a:ext>
            </a:extLst>
          </p:cNvPr>
          <p:cNvSpPr txBox="1">
            <a:spLocks noGrp="1"/>
          </p:cNvSpPr>
          <p:nvPr>
            <p:ph type="title"/>
          </p:nvPr>
        </p:nvSpPr>
        <p:spPr>
          <a:xfrm>
            <a:off x="1363611" y="263525"/>
            <a:ext cx="7179632"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63;p30">
            <a:extLst>
              <a:ext uri="{FF2B5EF4-FFF2-40B4-BE49-F238E27FC236}">
                <a16:creationId xmlns:a16="http://schemas.microsoft.com/office/drawing/2014/main" id="{C6F75889-276F-E84E-9378-A9F1EB73B56F}"/>
              </a:ext>
            </a:extLst>
          </p:cNvPr>
          <p:cNvSpPr txBox="1">
            <a:spLocks noGrp="1"/>
          </p:cNvSpPr>
          <p:nvPr>
            <p:ph type="body" idx="1"/>
          </p:nvPr>
        </p:nvSpPr>
        <p:spPr>
          <a:xfrm>
            <a:off x="609600" y="1287653"/>
            <a:ext cx="7924801" cy="3341497"/>
          </a:xfrm>
          <a:prstGeom prst="rect">
            <a:avLst/>
          </a:prstGeom>
          <a:noFill/>
          <a:ln>
            <a:noFill/>
          </a:ln>
        </p:spPr>
        <p:txBody>
          <a:bodyPr spcFirstLastPara="1" wrap="square" lIns="91425" tIns="45700" rIns="91425" bIns="45700" anchor="t" anchorCtr="0">
            <a:noAutofit/>
          </a:bodyPr>
          <a:lstStyle>
            <a:lvl1pPr marL="60325" marR="0" lvl="0" indent="0" algn="l" defTabSz="914400" rtl="0" eaLnBrk="1" fontAlgn="auto" latinLnBrk="0" hangingPunct="1">
              <a:lnSpc>
                <a:spcPct val="120000"/>
              </a:lnSpc>
              <a:spcBef>
                <a:spcPts val="600"/>
              </a:spcBef>
              <a:spcAft>
                <a:spcPts val="0"/>
              </a:spcAft>
              <a:buClr>
                <a:srgbClr val="626262"/>
              </a:buClr>
              <a:buSzPts val="1600"/>
              <a:buFont typeface="Arial"/>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p:txBody>
      </p:sp>
      <p:sp>
        <p:nvSpPr>
          <p:cNvPr id="259" name="Google Shape;259;p52">
            <a:extLst>
              <a:ext uri="{C183D7F6-B498-43B3-948B-1728B52AA6E4}">
                <adec:decorative xmlns:adec="http://schemas.microsoft.com/office/drawing/2017/decorative" val="1"/>
              </a:ext>
            </a:extLst>
          </p:cNvPr>
          <p:cNvSpPr/>
          <p:nvPr/>
        </p:nvSpPr>
        <p:spPr>
          <a:xfrm>
            <a:off x="0" y="0"/>
            <a:ext cx="1101815" cy="1024128"/>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4" name="Google Shape;264;p52">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243452" y="232280"/>
            <a:ext cx="614911" cy="55956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mmary Icon" userDrawn="1">
  <p:cSld name="Summary Icon">
    <p:spTree>
      <p:nvGrpSpPr>
        <p:cNvPr id="1" name="Shape 272"/>
        <p:cNvGrpSpPr/>
        <p:nvPr/>
      </p:nvGrpSpPr>
      <p:grpSpPr>
        <a:xfrm>
          <a:off x="0" y="0"/>
          <a:ext cx="0" cy="0"/>
          <a:chOff x="0" y="0"/>
          <a:chExt cx="0" cy="0"/>
        </a:xfrm>
      </p:grpSpPr>
      <p:sp>
        <p:nvSpPr>
          <p:cNvPr id="8" name="Google Shape;34;p27">
            <a:extLst>
              <a:ext uri="{FF2B5EF4-FFF2-40B4-BE49-F238E27FC236}">
                <a16:creationId xmlns:a16="http://schemas.microsoft.com/office/drawing/2014/main" id="{524748C1-CB8E-364D-81BB-DCB0E57265A1}"/>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0" name="Google Shape;35;p27">
            <a:extLst>
              <a:ext uri="{FF2B5EF4-FFF2-40B4-BE49-F238E27FC236}">
                <a16:creationId xmlns:a16="http://schemas.microsoft.com/office/drawing/2014/main" id="{79068AA3-C7C0-7347-B7EC-D33727B15804}"/>
              </a:ext>
            </a:extLst>
          </p:cNvPr>
          <p:cNvSpPr txBox="1">
            <a:spLocks noGrp="1"/>
          </p:cNvSpPr>
          <p:nvPr>
            <p:ph type="title"/>
          </p:nvPr>
        </p:nvSpPr>
        <p:spPr>
          <a:xfrm>
            <a:off x="1363611" y="263525"/>
            <a:ext cx="7179632"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63;p30">
            <a:extLst>
              <a:ext uri="{FF2B5EF4-FFF2-40B4-BE49-F238E27FC236}">
                <a16:creationId xmlns:a16="http://schemas.microsoft.com/office/drawing/2014/main" id="{CBD5F06E-7CD5-7443-8298-6FD294B09330}"/>
              </a:ext>
            </a:extLst>
          </p:cNvPr>
          <p:cNvSpPr txBox="1">
            <a:spLocks noGrp="1"/>
          </p:cNvSpPr>
          <p:nvPr>
            <p:ph type="body" idx="1"/>
          </p:nvPr>
        </p:nvSpPr>
        <p:spPr>
          <a:xfrm>
            <a:off x="609600" y="1287653"/>
            <a:ext cx="7924801" cy="3341497"/>
          </a:xfrm>
          <a:prstGeom prst="rect">
            <a:avLst/>
          </a:prstGeom>
          <a:noFill/>
          <a:ln>
            <a:noFill/>
          </a:ln>
        </p:spPr>
        <p:txBody>
          <a:bodyPr spcFirstLastPara="1" wrap="square" lIns="91425" tIns="45700" rIns="91425" bIns="45700" anchor="t" anchorCtr="0">
            <a:noAutofit/>
          </a:bodyPr>
          <a:lstStyle>
            <a:lvl1pPr marL="60325" marR="0" lvl="0" indent="0" algn="l" defTabSz="914400" rtl="0" eaLnBrk="1" fontAlgn="auto" latinLnBrk="0" hangingPunct="1">
              <a:lnSpc>
                <a:spcPct val="120000"/>
              </a:lnSpc>
              <a:spcBef>
                <a:spcPts val="600"/>
              </a:spcBef>
              <a:spcAft>
                <a:spcPts val="0"/>
              </a:spcAft>
              <a:buClr>
                <a:srgbClr val="626262"/>
              </a:buClr>
              <a:buSzPts val="1600"/>
              <a:buFont typeface="Arial"/>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p:txBody>
      </p:sp>
      <p:sp>
        <p:nvSpPr>
          <p:cNvPr id="12" name="Google Shape;266;p53">
            <a:extLst>
              <a:ext uri="{FF2B5EF4-FFF2-40B4-BE49-F238E27FC236}">
                <a16:creationId xmlns:a16="http://schemas.microsoft.com/office/drawing/2014/main" id="{0C41AAA3-2AC8-0948-B287-C60B0C1C0EB1}"/>
              </a:ext>
              <a:ext uri="{C183D7F6-B498-43B3-948B-1728B52AA6E4}">
                <adec:decorative xmlns:adec="http://schemas.microsoft.com/office/drawing/2017/decorative" val="1"/>
              </a:ext>
            </a:extLst>
          </p:cNvPr>
          <p:cNvSpPr/>
          <p:nvPr userDrawn="1"/>
        </p:nvSpPr>
        <p:spPr>
          <a:xfrm>
            <a:off x="0" y="0"/>
            <a:ext cx="1101815" cy="1024128"/>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5" name="Google Shape;275;p54">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207011" y="176765"/>
            <a:ext cx="687794" cy="6705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Google Shape;26;p26">
            <a:extLst>
              <a:ext uri="{FF2B5EF4-FFF2-40B4-BE49-F238E27FC236}">
                <a16:creationId xmlns:a16="http://schemas.microsoft.com/office/drawing/2014/main" id="{981DBC10-2BBB-0644-8F49-76A7B6C0A172}"/>
              </a:ext>
              <a:ext uri="{C183D7F6-B498-43B3-948B-1728B52AA6E4}">
                <adec:decorative xmlns:adec="http://schemas.microsoft.com/office/drawing/2017/decorative" val="1"/>
              </a:ext>
            </a:extLst>
          </p:cNvPr>
          <p:cNvSpPr/>
          <p:nvPr userDrawn="1"/>
        </p:nvSpPr>
        <p:spPr>
          <a:xfrm>
            <a:off x="2367759" y="733"/>
            <a:ext cx="6776242" cy="5142767"/>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00AB84"/>
              </a:solidFill>
              <a:latin typeface="Calibri"/>
              <a:ea typeface="Calibri"/>
              <a:cs typeface="Calibri"/>
              <a:sym typeface="Calibri"/>
            </a:endParaRPr>
          </a:p>
        </p:txBody>
      </p:sp>
      <p:sp>
        <p:nvSpPr>
          <p:cNvPr id="16" name="Google Shape;27;p26">
            <a:extLst>
              <a:ext uri="{FF2B5EF4-FFF2-40B4-BE49-F238E27FC236}">
                <a16:creationId xmlns:a16="http://schemas.microsoft.com/office/drawing/2014/main" id="{50F19292-2DAC-F949-A381-77E6763C2D16}"/>
              </a:ext>
              <a:ext uri="{C183D7F6-B498-43B3-948B-1728B52AA6E4}">
                <adec:decorative xmlns:adec="http://schemas.microsoft.com/office/drawing/2017/decorative" val="1"/>
              </a:ext>
            </a:extLst>
          </p:cNvPr>
          <p:cNvSpPr/>
          <p:nvPr userDrawn="1"/>
        </p:nvSpPr>
        <p:spPr>
          <a:xfrm>
            <a:off x="228600" y="270056"/>
            <a:ext cx="4523178" cy="4594225"/>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00AB84"/>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986B80CC-7481-AC8D-6C06-7CA47949EB9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5334000" y="0"/>
            <a:ext cx="3832077" cy="2952750"/>
          </a:xfrm>
          <a:prstGeom prst="rect">
            <a:avLst/>
          </a:prstGeom>
        </p:spPr>
      </p:pic>
      <p:sp>
        <p:nvSpPr>
          <p:cNvPr id="17" name="Google Shape;28;p26">
            <a:extLst>
              <a:ext uri="{FF2B5EF4-FFF2-40B4-BE49-F238E27FC236}">
                <a16:creationId xmlns:a16="http://schemas.microsoft.com/office/drawing/2014/main" id="{FBB0833A-9EA0-EA4D-84E3-F8ED74FFA576}"/>
              </a:ext>
            </a:extLst>
          </p:cNvPr>
          <p:cNvSpPr txBox="1">
            <a:spLocks noGrp="1"/>
          </p:cNvSpPr>
          <p:nvPr>
            <p:ph type="title"/>
          </p:nvPr>
        </p:nvSpPr>
        <p:spPr>
          <a:xfrm>
            <a:off x="585189" y="575681"/>
            <a:ext cx="3810001" cy="697054"/>
          </a:xfrm>
          <a:prstGeom prst="rect">
            <a:avLst/>
          </a:prstGeom>
          <a:noFill/>
          <a:ln>
            <a:noFill/>
          </a:ln>
        </p:spPr>
        <p:txBody>
          <a:bodyPr spcFirstLastPara="1" wrap="square" lIns="91425" tIns="91425" rIns="91425" bIns="45700" anchor="ctr" anchorCtr="0">
            <a:noAutofit/>
          </a:bodyPr>
          <a:lstStyle>
            <a:lvl1pPr lvl="0" algn="ctr">
              <a:lnSpc>
                <a:spcPct val="90000"/>
              </a:lnSpc>
              <a:spcBef>
                <a:spcPts val="0"/>
              </a:spcBef>
              <a:spcAft>
                <a:spcPts val="0"/>
              </a:spcAft>
              <a:buClr>
                <a:schemeClr val="lt1"/>
              </a:buClr>
              <a:buSzPts val="2300"/>
              <a:buFont typeface="Arial"/>
              <a:buNone/>
              <a:defRPr sz="3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29;p26">
            <a:extLst>
              <a:ext uri="{FF2B5EF4-FFF2-40B4-BE49-F238E27FC236}">
                <a16:creationId xmlns:a16="http://schemas.microsoft.com/office/drawing/2014/main" id="{633A1560-F35E-2C4D-AE63-CD003E17500B}"/>
              </a:ext>
            </a:extLst>
          </p:cNvPr>
          <p:cNvSpPr txBox="1">
            <a:spLocks noGrp="1"/>
          </p:cNvSpPr>
          <p:nvPr>
            <p:ph type="body" idx="1"/>
          </p:nvPr>
        </p:nvSpPr>
        <p:spPr>
          <a:xfrm>
            <a:off x="585189" y="1576708"/>
            <a:ext cx="3810001" cy="3056298"/>
          </a:xfrm>
          <a:prstGeom prst="rect">
            <a:avLst/>
          </a:prstGeom>
          <a:noFill/>
          <a:ln>
            <a:noFill/>
          </a:ln>
        </p:spPr>
        <p:txBody>
          <a:bodyPr spcFirstLastPara="1" wrap="square" lIns="91425" tIns="45700" rIns="91425" bIns="45700" anchor="t" anchorCtr="0">
            <a:noAutofit/>
          </a:bodyPr>
          <a:lstStyle>
            <a:lvl1pPr marL="60325" lvl="0" indent="0" algn="l">
              <a:lnSpc>
                <a:spcPct val="120000"/>
              </a:lnSpc>
              <a:spcBef>
                <a:spcPts val="600"/>
              </a:spcBef>
              <a:spcAft>
                <a:spcPts val="0"/>
              </a:spcAft>
              <a:buClr>
                <a:schemeClr val="lt1"/>
              </a:buClr>
              <a:buSzPts val="1600"/>
              <a:buNone/>
              <a:tabLst/>
              <a:defRPr sz="1600">
                <a:solidFill>
                  <a:schemeClr val="lt1"/>
                </a:solidFill>
                <a:latin typeface="Arial"/>
                <a:ea typeface="Arial"/>
                <a:cs typeface="Arial"/>
                <a:sym typeface="Arial"/>
              </a:defRPr>
            </a:lvl1pPr>
            <a:lvl2pPr marL="914400" lvl="1"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2pPr>
            <a:lvl3pPr marL="1371600" lvl="2"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3pPr>
            <a:lvl4pPr marL="1828800" lvl="3"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4pPr>
            <a:lvl5pPr marL="2286000" lvl="4" indent="-330200" algn="l">
              <a:lnSpc>
                <a:spcPct val="120000"/>
              </a:lnSpc>
              <a:spcBef>
                <a:spcPts val="375"/>
              </a:spcBef>
              <a:spcAft>
                <a:spcPts val="0"/>
              </a:spcAft>
              <a:buClr>
                <a:schemeClr val="lt1"/>
              </a:buClr>
              <a:buSzPts val="1600"/>
              <a:buChar char="•"/>
              <a:defRPr sz="16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 name="Google Shape;30;p26">
            <a:extLst>
              <a:ext uri="{FF2B5EF4-FFF2-40B4-BE49-F238E27FC236}">
                <a16:creationId xmlns:a16="http://schemas.microsoft.com/office/drawing/2014/main" id="{0AF5669B-D395-A946-BEF5-BC44CC3B0B14}"/>
              </a:ext>
            </a:extLst>
          </p:cNvPr>
          <p:cNvSpPr>
            <a:spLocks noGrp="1"/>
          </p:cNvSpPr>
          <p:nvPr>
            <p:ph type="pic" idx="2"/>
          </p:nvPr>
        </p:nvSpPr>
        <p:spPr>
          <a:xfrm>
            <a:off x="5268460" y="270056"/>
            <a:ext cx="3646940" cy="458621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rgbClr val="626262"/>
              </a:buClr>
              <a:buSzPts val="1600"/>
              <a:buFont typeface="Arial"/>
              <a:buNone/>
              <a:defRPr sz="16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 name="Google Shape;31;p26">
            <a:extLst>
              <a:ext uri="{FF2B5EF4-FFF2-40B4-BE49-F238E27FC236}">
                <a16:creationId xmlns:a16="http://schemas.microsoft.com/office/drawing/2014/main" id="{ACC4E01E-6916-0148-B4BC-36E7F72B2A17}"/>
              </a:ext>
            </a:extLst>
          </p:cNvPr>
          <p:cNvSpPr/>
          <p:nvPr userDrawn="1"/>
        </p:nvSpPr>
        <p:spPr>
          <a:xfrm rot="5400000">
            <a:off x="2467329" y="826760"/>
            <a:ext cx="45720" cy="1188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0" i="0" u="none" strike="noStrike" cap="none">
              <a:solidFill>
                <a:srgbClr val="00AB84"/>
              </a:solidFill>
              <a:latin typeface="Calibri"/>
              <a:ea typeface="Calibri"/>
              <a:cs typeface="Calibri"/>
              <a:sym typeface="Calibri"/>
            </a:endParaRPr>
          </a:p>
        </p:txBody>
      </p:sp>
    </p:spTree>
    <p:extLst>
      <p:ext uri="{BB962C8B-B14F-4D97-AF65-F5344CB8AC3E}">
        <p14:creationId xmlns:p14="http://schemas.microsoft.com/office/powerpoint/2010/main" val="3073634353"/>
      </p:ext>
    </p:extLst>
  </p:cSld>
  <p:clrMapOvr>
    <a:masterClrMapping/>
  </p:clrMapOvr>
  <p:extLst>
    <p:ext uri="{DCECCB84-F9BA-43D5-87BE-67443E8EF086}">
      <p15:sldGuideLst xmlns:p15="http://schemas.microsoft.com/office/powerpoint/2012/main">
        <p15:guide id="1" pos="144">
          <p15:clr>
            <a:srgbClr val="FBAE40"/>
          </p15:clr>
        </p15:guide>
        <p15:guide id="2" pos="5616">
          <p15:clr>
            <a:srgbClr val="FBAE40"/>
          </p15:clr>
        </p15:guide>
        <p15:guide id="3" orient="horz" pos="30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scussion Icon 1 Col" userDrawn="1">
  <p:cSld name="Discussion Icon 1 Col">
    <p:spTree>
      <p:nvGrpSpPr>
        <p:cNvPr id="1" name="Shape 294"/>
        <p:cNvGrpSpPr/>
        <p:nvPr/>
      </p:nvGrpSpPr>
      <p:grpSpPr>
        <a:xfrm>
          <a:off x="0" y="0"/>
          <a:ext cx="0" cy="0"/>
          <a:chOff x="0" y="0"/>
          <a:chExt cx="0" cy="0"/>
        </a:xfrm>
      </p:grpSpPr>
      <p:sp>
        <p:nvSpPr>
          <p:cNvPr id="8" name="Google Shape;34;p27">
            <a:extLst>
              <a:ext uri="{FF2B5EF4-FFF2-40B4-BE49-F238E27FC236}">
                <a16:creationId xmlns:a16="http://schemas.microsoft.com/office/drawing/2014/main" id="{7452E54F-C8FC-304E-9B54-B65C9B43D0E6}"/>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9" name="Google Shape;35;p27">
            <a:extLst>
              <a:ext uri="{FF2B5EF4-FFF2-40B4-BE49-F238E27FC236}">
                <a16:creationId xmlns:a16="http://schemas.microsoft.com/office/drawing/2014/main" id="{153FFA2D-1569-EA47-99FE-AC1AB333F0F5}"/>
              </a:ext>
            </a:extLst>
          </p:cNvPr>
          <p:cNvSpPr txBox="1">
            <a:spLocks noGrp="1"/>
          </p:cNvSpPr>
          <p:nvPr>
            <p:ph type="title"/>
          </p:nvPr>
        </p:nvSpPr>
        <p:spPr>
          <a:xfrm>
            <a:off x="1363611" y="263525"/>
            <a:ext cx="7179632"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63;p30">
            <a:extLst>
              <a:ext uri="{FF2B5EF4-FFF2-40B4-BE49-F238E27FC236}">
                <a16:creationId xmlns:a16="http://schemas.microsoft.com/office/drawing/2014/main" id="{05E8918E-41E3-2645-B700-B220C1ACBAD5}"/>
              </a:ext>
            </a:extLst>
          </p:cNvPr>
          <p:cNvSpPr txBox="1">
            <a:spLocks noGrp="1"/>
          </p:cNvSpPr>
          <p:nvPr>
            <p:ph type="body" idx="1"/>
          </p:nvPr>
        </p:nvSpPr>
        <p:spPr>
          <a:xfrm>
            <a:off x="609600" y="1287653"/>
            <a:ext cx="7924801" cy="3341497"/>
          </a:xfrm>
          <a:prstGeom prst="rect">
            <a:avLst/>
          </a:prstGeom>
          <a:noFill/>
          <a:ln>
            <a:noFill/>
          </a:ln>
        </p:spPr>
        <p:txBody>
          <a:bodyPr spcFirstLastPara="1" wrap="square" lIns="91425" tIns="45700" rIns="91425" bIns="45700" anchor="t" anchorCtr="0">
            <a:noAutofit/>
          </a:bodyPr>
          <a:lstStyle>
            <a:lvl1pPr marL="60325" marR="0" lvl="0" indent="0" algn="l" defTabSz="914400" rtl="0" eaLnBrk="1" fontAlgn="auto" latinLnBrk="0" hangingPunct="1">
              <a:lnSpc>
                <a:spcPct val="120000"/>
              </a:lnSpc>
              <a:spcBef>
                <a:spcPts val="600"/>
              </a:spcBef>
              <a:spcAft>
                <a:spcPts val="0"/>
              </a:spcAft>
              <a:buClr>
                <a:srgbClr val="626262"/>
              </a:buClr>
              <a:buSzPts val="1600"/>
              <a:buFont typeface="Arial"/>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p:txBody>
      </p:sp>
      <p:sp>
        <p:nvSpPr>
          <p:cNvPr id="12" name="Google Shape;266;p53">
            <a:extLst>
              <a:ext uri="{FF2B5EF4-FFF2-40B4-BE49-F238E27FC236}">
                <a16:creationId xmlns:a16="http://schemas.microsoft.com/office/drawing/2014/main" id="{DB8D7F52-DA57-1F48-AFD5-6EF3DC9C3DA3}"/>
              </a:ext>
              <a:ext uri="{C183D7F6-B498-43B3-948B-1728B52AA6E4}">
                <adec:decorative xmlns:adec="http://schemas.microsoft.com/office/drawing/2017/decorative" val="1"/>
              </a:ext>
            </a:extLst>
          </p:cNvPr>
          <p:cNvSpPr/>
          <p:nvPr userDrawn="1"/>
        </p:nvSpPr>
        <p:spPr>
          <a:xfrm>
            <a:off x="0" y="0"/>
            <a:ext cx="1101815" cy="1024128"/>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7" name="Google Shape;297;p57">
            <a:extLst>
              <a:ext uri="{C183D7F6-B498-43B3-948B-1728B52AA6E4}">
                <adec:decorative xmlns:adec="http://schemas.microsoft.com/office/drawing/2017/decorative" val="1"/>
              </a:ext>
            </a:extLst>
          </p:cNvPr>
          <p:cNvPicPr preferRelativeResize="0"/>
          <p:nvPr/>
        </p:nvPicPr>
        <p:blipFill rotWithShape="1">
          <a:blip r:embed="rId2">
            <a:alphaModFix/>
          </a:blip>
          <a:srcRect l="25171" r="22049"/>
          <a:stretch/>
        </p:blipFill>
        <p:spPr>
          <a:xfrm>
            <a:off x="148855" y="64389"/>
            <a:ext cx="854625" cy="8953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scussion Icon 2 Col" userDrawn="1">
  <p:cSld name="Discussion Icon 2 Col">
    <p:spTree>
      <p:nvGrpSpPr>
        <p:cNvPr id="1" name="Shape 301"/>
        <p:cNvGrpSpPr/>
        <p:nvPr/>
      </p:nvGrpSpPr>
      <p:grpSpPr>
        <a:xfrm>
          <a:off x="0" y="0"/>
          <a:ext cx="0" cy="0"/>
          <a:chOff x="0" y="0"/>
          <a:chExt cx="0" cy="0"/>
        </a:xfrm>
      </p:grpSpPr>
      <p:sp>
        <p:nvSpPr>
          <p:cNvPr id="11" name="Google Shape;34;p27">
            <a:extLst>
              <a:ext uri="{FF2B5EF4-FFF2-40B4-BE49-F238E27FC236}">
                <a16:creationId xmlns:a16="http://schemas.microsoft.com/office/drawing/2014/main" id="{17E177C5-F83C-DE49-8A74-733927076153}"/>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2" name="Google Shape;35;p27">
            <a:extLst>
              <a:ext uri="{FF2B5EF4-FFF2-40B4-BE49-F238E27FC236}">
                <a16:creationId xmlns:a16="http://schemas.microsoft.com/office/drawing/2014/main" id="{78E1E557-2DE7-DE43-B931-C2791C392709}"/>
              </a:ext>
            </a:extLst>
          </p:cNvPr>
          <p:cNvSpPr txBox="1">
            <a:spLocks noGrp="1"/>
          </p:cNvSpPr>
          <p:nvPr>
            <p:ph type="title"/>
          </p:nvPr>
        </p:nvSpPr>
        <p:spPr>
          <a:xfrm>
            <a:off x="1363611" y="263525"/>
            <a:ext cx="7179632"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266;p53">
            <a:extLst>
              <a:ext uri="{FF2B5EF4-FFF2-40B4-BE49-F238E27FC236}">
                <a16:creationId xmlns:a16="http://schemas.microsoft.com/office/drawing/2014/main" id="{7F04E6F9-3A4A-0B48-8ECF-B78E52B4BD4B}"/>
              </a:ext>
              <a:ext uri="{C183D7F6-B498-43B3-948B-1728B52AA6E4}">
                <adec:decorative xmlns:adec="http://schemas.microsoft.com/office/drawing/2017/decorative" val="1"/>
              </a:ext>
            </a:extLst>
          </p:cNvPr>
          <p:cNvSpPr/>
          <p:nvPr userDrawn="1"/>
        </p:nvSpPr>
        <p:spPr>
          <a:xfrm>
            <a:off x="0" y="0"/>
            <a:ext cx="1101815" cy="1024128"/>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 name="Google Shape;77;p32">
            <a:extLst>
              <a:ext uri="{FF2B5EF4-FFF2-40B4-BE49-F238E27FC236}">
                <a16:creationId xmlns:a16="http://schemas.microsoft.com/office/drawing/2014/main" id="{2239A5C5-A335-7C4F-B4C8-B40A16BF13FD}"/>
              </a:ext>
            </a:extLst>
          </p:cNvPr>
          <p:cNvSpPr txBox="1">
            <a:spLocks noGrp="1"/>
          </p:cNvSpPr>
          <p:nvPr>
            <p:ph type="body" idx="1"/>
          </p:nvPr>
        </p:nvSpPr>
        <p:spPr>
          <a:xfrm>
            <a:off x="609599" y="1287653"/>
            <a:ext cx="3826213" cy="3334891"/>
          </a:xfrm>
          <a:prstGeom prst="rect">
            <a:avLst/>
          </a:prstGeom>
          <a:noFill/>
          <a:ln>
            <a:noFill/>
          </a:ln>
        </p:spPr>
        <p:txBody>
          <a:bodyPr spcFirstLastPara="1" wrap="square" lIns="91425" tIns="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79;p32">
            <a:extLst>
              <a:ext uri="{FF2B5EF4-FFF2-40B4-BE49-F238E27FC236}">
                <a16:creationId xmlns:a16="http://schemas.microsoft.com/office/drawing/2014/main" id="{334C0981-8195-1047-9643-9DB1254F0B08}"/>
              </a:ext>
            </a:extLst>
          </p:cNvPr>
          <p:cNvSpPr txBox="1">
            <a:spLocks noGrp="1"/>
          </p:cNvSpPr>
          <p:nvPr>
            <p:ph type="body" idx="10"/>
          </p:nvPr>
        </p:nvSpPr>
        <p:spPr>
          <a:xfrm>
            <a:off x="4708189" y="1287653"/>
            <a:ext cx="3826211" cy="3349607"/>
          </a:xfrm>
          <a:prstGeom prst="rect">
            <a:avLst/>
          </a:prstGeom>
          <a:noFill/>
          <a:ln>
            <a:noFill/>
          </a:ln>
        </p:spPr>
        <p:txBody>
          <a:bodyPr spcFirstLastPara="1" wrap="square" lIns="91425" tIns="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297;p57">
            <a:extLst>
              <a:ext uri="{FF2B5EF4-FFF2-40B4-BE49-F238E27FC236}">
                <a16:creationId xmlns:a16="http://schemas.microsoft.com/office/drawing/2014/main" id="{09145D07-5669-BD41-8CBC-6E6EB2ACCE1C}"/>
              </a:ext>
              <a:ext uri="{C183D7F6-B498-43B3-948B-1728B52AA6E4}">
                <adec:decorative xmlns:adec="http://schemas.microsoft.com/office/drawing/2017/decorative" val="1"/>
              </a:ext>
            </a:extLst>
          </p:cNvPr>
          <p:cNvPicPr preferRelativeResize="0"/>
          <p:nvPr userDrawn="1"/>
        </p:nvPicPr>
        <p:blipFill rotWithShape="1">
          <a:blip r:embed="rId2">
            <a:alphaModFix/>
          </a:blip>
          <a:srcRect l="25171" r="22049"/>
          <a:stretch/>
        </p:blipFill>
        <p:spPr>
          <a:xfrm>
            <a:off x="148855" y="64389"/>
            <a:ext cx="854625" cy="8953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flection Icon 1 Col" userDrawn="1">
  <p:cSld name="Reflection Icon 1 Col">
    <p:spTree>
      <p:nvGrpSpPr>
        <p:cNvPr id="1" name="Shape 309"/>
        <p:cNvGrpSpPr/>
        <p:nvPr/>
      </p:nvGrpSpPr>
      <p:grpSpPr>
        <a:xfrm>
          <a:off x="0" y="0"/>
          <a:ext cx="0" cy="0"/>
          <a:chOff x="0" y="0"/>
          <a:chExt cx="0" cy="0"/>
        </a:xfrm>
      </p:grpSpPr>
      <p:sp>
        <p:nvSpPr>
          <p:cNvPr id="13" name="Google Shape;34;p27">
            <a:extLst>
              <a:ext uri="{FF2B5EF4-FFF2-40B4-BE49-F238E27FC236}">
                <a16:creationId xmlns:a16="http://schemas.microsoft.com/office/drawing/2014/main" id="{FBC963FE-B761-9D41-953E-60EF87906E34}"/>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4" name="Google Shape;35;p27">
            <a:extLst>
              <a:ext uri="{FF2B5EF4-FFF2-40B4-BE49-F238E27FC236}">
                <a16:creationId xmlns:a16="http://schemas.microsoft.com/office/drawing/2014/main" id="{247274B1-9A35-A140-A6B7-5B6470016B27}"/>
              </a:ext>
            </a:extLst>
          </p:cNvPr>
          <p:cNvSpPr txBox="1">
            <a:spLocks noGrp="1"/>
          </p:cNvSpPr>
          <p:nvPr>
            <p:ph type="title"/>
          </p:nvPr>
        </p:nvSpPr>
        <p:spPr>
          <a:xfrm>
            <a:off x="1363611" y="263525"/>
            <a:ext cx="7179632"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266;p53">
            <a:extLst>
              <a:ext uri="{FF2B5EF4-FFF2-40B4-BE49-F238E27FC236}">
                <a16:creationId xmlns:a16="http://schemas.microsoft.com/office/drawing/2014/main" id="{463033F2-F5D4-1D41-808F-A29AB346EB59}"/>
              </a:ext>
              <a:ext uri="{C183D7F6-B498-43B3-948B-1728B52AA6E4}">
                <adec:decorative xmlns:adec="http://schemas.microsoft.com/office/drawing/2017/decorative" val="1"/>
              </a:ext>
            </a:extLst>
          </p:cNvPr>
          <p:cNvSpPr/>
          <p:nvPr userDrawn="1"/>
        </p:nvSpPr>
        <p:spPr>
          <a:xfrm>
            <a:off x="0" y="0"/>
            <a:ext cx="1101815" cy="1024128"/>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12" name="Google Shape;312;p59">
            <a:extLst>
              <a:ext uri="{C183D7F6-B498-43B3-948B-1728B52AA6E4}">
                <adec:decorative xmlns:adec="http://schemas.microsoft.com/office/drawing/2017/decorative" val="1"/>
              </a:ext>
            </a:extLst>
          </p:cNvPr>
          <p:cNvPicPr preferRelativeResize="0"/>
          <p:nvPr/>
        </p:nvPicPr>
        <p:blipFill rotWithShape="1">
          <a:blip r:embed="rId2">
            <a:alphaModFix/>
          </a:blip>
          <a:srcRect l="25733" r="20831"/>
          <a:stretch/>
        </p:blipFill>
        <p:spPr>
          <a:xfrm>
            <a:off x="118279" y="50414"/>
            <a:ext cx="865257" cy="895350"/>
          </a:xfrm>
          <a:prstGeom prst="rect">
            <a:avLst/>
          </a:prstGeom>
          <a:noFill/>
          <a:ln>
            <a:noFill/>
          </a:ln>
        </p:spPr>
      </p:pic>
      <p:sp>
        <p:nvSpPr>
          <p:cNvPr id="16" name="Google Shape;63;p30">
            <a:extLst>
              <a:ext uri="{FF2B5EF4-FFF2-40B4-BE49-F238E27FC236}">
                <a16:creationId xmlns:a16="http://schemas.microsoft.com/office/drawing/2014/main" id="{6AA249D8-A3F7-0F44-96CF-89D57FE6B241}"/>
              </a:ext>
            </a:extLst>
          </p:cNvPr>
          <p:cNvSpPr txBox="1">
            <a:spLocks noGrp="1"/>
          </p:cNvSpPr>
          <p:nvPr>
            <p:ph type="body" idx="1"/>
          </p:nvPr>
        </p:nvSpPr>
        <p:spPr>
          <a:xfrm>
            <a:off x="609600" y="1287653"/>
            <a:ext cx="7924801" cy="3341497"/>
          </a:xfrm>
          <a:prstGeom prst="rect">
            <a:avLst/>
          </a:prstGeom>
          <a:noFill/>
          <a:ln>
            <a:noFill/>
          </a:ln>
        </p:spPr>
        <p:txBody>
          <a:bodyPr spcFirstLastPara="1" wrap="square" lIns="91425" tIns="45700" rIns="91425" bIns="45700" anchor="t" anchorCtr="0">
            <a:noAutofit/>
          </a:bodyPr>
          <a:lstStyle>
            <a:lvl1pPr marL="60325" marR="0" lvl="0" indent="0" algn="l" defTabSz="914400" rtl="0" eaLnBrk="1" fontAlgn="auto" latinLnBrk="0" hangingPunct="1">
              <a:lnSpc>
                <a:spcPct val="120000"/>
              </a:lnSpc>
              <a:spcBef>
                <a:spcPts val="600"/>
              </a:spcBef>
              <a:spcAft>
                <a:spcPts val="0"/>
              </a:spcAft>
              <a:buClr>
                <a:srgbClr val="626262"/>
              </a:buClr>
              <a:buSzPts val="1600"/>
              <a:buFont typeface="Arial"/>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 Col Text with title" preserve="1" userDrawn="1">
  <p:cSld name="1_1 Col Text with title">
    <p:spTree>
      <p:nvGrpSpPr>
        <p:cNvPr id="1" name="Shape 365"/>
        <p:cNvGrpSpPr/>
        <p:nvPr/>
      </p:nvGrpSpPr>
      <p:grpSpPr>
        <a:xfrm>
          <a:off x="0" y="0"/>
          <a:ext cx="0" cy="0"/>
          <a:chOff x="0" y="0"/>
          <a:chExt cx="0" cy="0"/>
        </a:xfrm>
      </p:grpSpPr>
      <p:sp>
        <p:nvSpPr>
          <p:cNvPr id="6" name="Text Placeholder 2">
            <a:extLst>
              <a:ext uri="{FF2B5EF4-FFF2-40B4-BE49-F238E27FC236}">
                <a16:creationId xmlns:a16="http://schemas.microsoft.com/office/drawing/2014/main" id="{7B56A01B-105E-434A-95DD-1D1445FCC0AF}"/>
              </a:ext>
            </a:extLst>
          </p:cNvPr>
          <p:cNvSpPr>
            <a:spLocks noGrp="1"/>
          </p:cNvSpPr>
          <p:nvPr>
            <p:ph type="body" sz="quarter" idx="10"/>
          </p:nvPr>
        </p:nvSpPr>
        <p:spPr>
          <a:xfrm>
            <a:off x="609601" y="1276350"/>
            <a:ext cx="7924799" cy="304800"/>
          </a:xfrm>
        </p:spPr>
        <p:txBody>
          <a:bodyPr tIns="0" bIns="0" anchor="ctr"/>
          <a:lstStyle>
            <a:lvl1pPr marL="6350" indent="0">
              <a:tabLst>
                <a:tab pos="508000" algn="l"/>
              </a:tabLst>
              <a:defRPr b="1"/>
            </a:lvl1pPr>
          </a:lstStyle>
          <a:p>
            <a:pPr lvl="0"/>
            <a:endParaRPr lang="en-US"/>
          </a:p>
        </p:txBody>
      </p:sp>
      <p:sp>
        <p:nvSpPr>
          <p:cNvPr id="7" name="Google Shape;284;p55">
            <a:extLst>
              <a:ext uri="{FF2B5EF4-FFF2-40B4-BE49-F238E27FC236}">
                <a16:creationId xmlns:a16="http://schemas.microsoft.com/office/drawing/2014/main" id="{AE91E2D6-6E44-8248-81F8-2E3D9462497E}"/>
              </a:ext>
            </a:extLst>
          </p:cNvPr>
          <p:cNvSpPr txBox="1">
            <a:spLocks noGrp="1"/>
          </p:cNvSpPr>
          <p:nvPr>
            <p:ph type="body" idx="1"/>
          </p:nvPr>
        </p:nvSpPr>
        <p:spPr>
          <a:xfrm>
            <a:off x="609601" y="1733550"/>
            <a:ext cx="7924800" cy="3124200"/>
          </a:xfrm>
          <a:prstGeom prst="rect">
            <a:avLst/>
          </a:prstGeom>
          <a:noFill/>
          <a:ln>
            <a:noFill/>
          </a:ln>
        </p:spPr>
        <p:txBody>
          <a:bodyPr spcFirstLastPara="1" wrap="square" lIns="91425" tIns="45700" rIns="91425" bIns="45700" anchor="t" anchorCtr="0">
            <a:noAutofit/>
          </a:bodyPr>
          <a:lstStyle>
            <a:lvl1pPr marL="6350"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8" name="Google Shape;34;p27">
            <a:extLst>
              <a:ext uri="{FF2B5EF4-FFF2-40B4-BE49-F238E27FC236}">
                <a16:creationId xmlns:a16="http://schemas.microsoft.com/office/drawing/2014/main" id="{0D2526EB-D14D-1242-8EE0-9699618B8AC4}"/>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9" name="Google Shape;35;p27">
            <a:extLst>
              <a:ext uri="{FF2B5EF4-FFF2-40B4-BE49-F238E27FC236}">
                <a16:creationId xmlns:a16="http://schemas.microsoft.com/office/drawing/2014/main" id="{9FDE0FBD-B7BE-3C4A-97B5-0040C0F49569}"/>
              </a:ext>
            </a:extLst>
          </p:cNvPr>
          <p:cNvSpPr txBox="1">
            <a:spLocks noGrp="1"/>
          </p:cNvSpPr>
          <p:nvPr>
            <p:ph type="title"/>
          </p:nvPr>
        </p:nvSpPr>
        <p:spPr>
          <a:xfrm>
            <a:off x="1828799" y="263525"/>
            <a:ext cx="6714443"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 name="Picture 9">
            <a:extLst>
              <a:ext uri="{FF2B5EF4-FFF2-40B4-BE49-F238E27FC236}">
                <a16:creationId xmlns:a16="http://schemas.microsoft.com/office/drawing/2014/main" id="{D0B0F655-20CE-D7C0-F3F2-36FC221E1F8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276600" cy="2457450"/>
          </a:xfrm>
          <a:prstGeom prst="rect">
            <a:avLst/>
          </a:prstGeom>
        </p:spPr>
      </p:pic>
    </p:spTree>
    <p:extLst>
      <p:ext uri="{BB962C8B-B14F-4D97-AF65-F5344CB8AC3E}">
        <p14:creationId xmlns:p14="http://schemas.microsoft.com/office/powerpoint/2010/main" val="39215543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 Col Text with simple title" preserve="1" userDrawn="1">
  <p:cSld name="1_4 Col Text with simple title">
    <p:spTree>
      <p:nvGrpSpPr>
        <p:cNvPr id="1" name="Shape 370"/>
        <p:cNvGrpSpPr/>
        <p:nvPr/>
      </p:nvGrpSpPr>
      <p:grpSpPr>
        <a:xfrm>
          <a:off x="0" y="0"/>
          <a:ext cx="0" cy="0"/>
          <a:chOff x="0" y="0"/>
          <a:chExt cx="0" cy="0"/>
        </a:xfrm>
      </p:grpSpPr>
      <p:sp>
        <p:nvSpPr>
          <p:cNvPr id="9" name="Google Shape;372;p68">
            <a:extLst>
              <a:ext uri="{FF2B5EF4-FFF2-40B4-BE49-F238E27FC236}">
                <a16:creationId xmlns:a16="http://schemas.microsoft.com/office/drawing/2014/main" id="{E956C1B5-8F47-F045-B228-AC727A247FBD}"/>
              </a:ext>
            </a:extLst>
          </p:cNvPr>
          <p:cNvSpPr txBox="1">
            <a:spLocks noGrp="1"/>
          </p:cNvSpPr>
          <p:nvPr>
            <p:ph type="body" idx="1"/>
          </p:nvPr>
        </p:nvSpPr>
        <p:spPr>
          <a:xfrm>
            <a:off x="609600" y="1276350"/>
            <a:ext cx="2553697" cy="3345155"/>
          </a:xfrm>
          <a:prstGeom prst="rect">
            <a:avLst/>
          </a:prstGeom>
          <a:noFill/>
          <a:ln>
            <a:noFill/>
          </a:ln>
        </p:spPr>
        <p:txBody>
          <a:bodyPr spcFirstLastPara="1" wrap="square" lIns="91425" tIns="45700" rIns="91425" bIns="45700" anchor="t" anchorCtr="0">
            <a:noAutofit/>
          </a:bodyPr>
          <a:lstStyle>
            <a:lvl1pPr marL="7938" lvl="0" indent="0" algn="l">
              <a:lnSpc>
                <a:spcPct val="120000"/>
              </a:lnSpc>
              <a:spcBef>
                <a:spcPts val="600"/>
              </a:spcBef>
              <a:spcAft>
                <a:spcPts val="0"/>
              </a:spcAft>
              <a:buClr>
                <a:srgbClr val="626262"/>
              </a:buClr>
              <a:buSzPts val="1600"/>
              <a:buNone/>
              <a:tabLst/>
              <a:defRPr sz="1600">
                <a:solidFill>
                  <a:srgbClr val="626262"/>
                </a:solidFill>
              </a:defRPr>
            </a:lvl1pPr>
            <a:lvl2pPr marL="914400" lvl="1" indent="-330200" algn="l">
              <a:lnSpc>
                <a:spcPct val="120000"/>
              </a:lnSpc>
              <a:spcBef>
                <a:spcPts val="375"/>
              </a:spcBef>
              <a:spcAft>
                <a:spcPts val="0"/>
              </a:spcAft>
              <a:buClr>
                <a:srgbClr val="626262"/>
              </a:buClr>
              <a:buSzPts val="1600"/>
              <a:buChar char="•"/>
              <a:defRPr sz="1600">
                <a:solidFill>
                  <a:srgbClr val="626262"/>
                </a:solidFill>
              </a:defRPr>
            </a:lvl2pPr>
            <a:lvl3pPr marL="1371600" lvl="2" indent="-330200" algn="l">
              <a:lnSpc>
                <a:spcPct val="120000"/>
              </a:lnSpc>
              <a:spcBef>
                <a:spcPts val="375"/>
              </a:spcBef>
              <a:spcAft>
                <a:spcPts val="0"/>
              </a:spcAft>
              <a:buClr>
                <a:srgbClr val="626262"/>
              </a:buClr>
              <a:buSzPts val="1600"/>
              <a:buChar char="•"/>
              <a:defRPr sz="1600">
                <a:solidFill>
                  <a:srgbClr val="626262"/>
                </a:solidFill>
              </a:defRPr>
            </a:lvl3pPr>
            <a:lvl4pPr marL="1828800" lvl="3" indent="-314325" algn="l">
              <a:lnSpc>
                <a:spcPct val="120000"/>
              </a:lnSpc>
              <a:spcBef>
                <a:spcPts val="375"/>
              </a:spcBef>
              <a:spcAft>
                <a:spcPts val="0"/>
              </a:spcAft>
              <a:buClr>
                <a:srgbClr val="626262"/>
              </a:buClr>
              <a:buSzPts val="1350"/>
              <a:buChar char="•"/>
              <a:defRPr sz="1350"/>
            </a:lvl4pPr>
            <a:lvl5pPr marL="2286000" lvl="4" indent="-314325" algn="l">
              <a:lnSpc>
                <a:spcPct val="120000"/>
              </a:lnSpc>
              <a:spcBef>
                <a:spcPts val="375"/>
              </a:spcBef>
              <a:spcAft>
                <a:spcPts val="0"/>
              </a:spcAft>
              <a:buClr>
                <a:srgbClr val="626262"/>
              </a:buClr>
              <a:buSzPts val="1350"/>
              <a:buChar char="•"/>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10" name="Google Shape;373;p68">
            <a:extLst>
              <a:ext uri="{FF2B5EF4-FFF2-40B4-BE49-F238E27FC236}">
                <a16:creationId xmlns:a16="http://schemas.microsoft.com/office/drawing/2014/main" id="{1A6CBAA3-2DCA-B24E-8991-D97F702B2766}"/>
              </a:ext>
            </a:extLst>
          </p:cNvPr>
          <p:cNvSpPr txBox="1">
            <a:spLocks noGrp="1"/>
          </p:cNvSpPr>
          <p:nvPr>
            <p:ph type="body" idx="2"/>
          </p:nvPr>
        </p:nvSpPr>
        <p:spPr>
          <a:xfrm>
            <a:off x="3295152" y="1276350"/>
            <a:ext cx="2553697" cy="3345155"/>
          </a:xfrm>
          <a:prstGeom prst="rect">
            <a:avLst/>
          </a:prstGeom>
          <a:noFill/>
          <a:ln>
            <a:noFill/>
          </a:ln>
        </p:spPr>
        <p:txBody>
          <a:bodyPr spcFirstLastPara="1" wrap="square" lIns="91425" tIns="45700" rIns="91425" bIns="45700" anchor="t" anchorCtr="0">
            <a:noAutofit/>
          </a:bodyPr>
          <a:lstStyle>
            <a:lvl1pPr marL="7938" lvl="0" indent="0" algn="l">
              <a:lnSpc>
                <a:spcPct val="120000"/>
              </a:lnSpc>
              <a:spcBef>
                <a:spcPts val="600"/>
              </a:spcBef>
              <a:spcAft>
                <a:spcPts val="0"/>
              </a:spcAft>
              <a:buClr>
                <a:srgbClr val="626262"/>
              </a:buClr>
              <a:buSzPts val="1600"/>
              <a:buNone/>
              <a:tabLst/>
              <a:defRPr sz="1600" b="0" i="0" u="none" strike="noStrike" cap="none">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defRPr>
            </a:lvl2pPr>
            <a:lvl3pPr marL="1371600" lvl="2" indent="-330200" algn="l">
              <a:lnSpc>
                <a:spcPct val="120000"/>
              </a:lnSpc>
              <a:spcBef>
                <a:spcPts val="375"/>
              </a:spcBef>
              <a:spcAft>
                <a:spcPts val="0"/>
              </a:spcAft>
              <a:buClr>
                <a:srgbClr val="626262"/>
              </a:buClr>
              <a:buSzPts val="1600"/>
              <a:buChar char="•"/>
              <a:defRPr sz="1600">
                <a:solidFill>
                  <a:srgbClr val="626262"/>
                </a:solidFill>
              </a:defRPr>
            </a:lvl3pPr>
            <a:lvl4pPr marL="1828800" lvl="3" indent="-314325" algn="l">
              <a:lnSpc>
                <a:spcPct val="120000"/>
              </a:lnSpc>
              <a:spcBef>
                <a:spcPts val="375"/>
              </a:spcBef>
              <a:spcAft>
                <a:spcPts val="0"/>
              </a:spcAft>
              <a:buClr>
                <a:srgbClr val="626262"/>
              </a:buClr>
              <a:buSzPts val="1350"/>
              <a:buChar char="•"/>
              <a:defRPr sz="1350"/>
            </a:lvl4pPr>
            <a:lvl5pPr marL="2286000" lvl="4" indent="-314325" algn="l">
              <a:lnSpc>
                <a:spcPct val="120000"/>
              </a:lnSpc>
              <a:spcBef>
                <a:spcPts val="375"/>
              </a:spcBef>
              <a:spcAft>
                <a:spcPts val="0"/>
              </a:spcAft>
              <a:buClr>
                <a:srgbClr val="626262"/>
              </a:buClr>
              <a:buSzPts val="1350"/>
              <a:buChar char="•"/>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11" name="Google Shape;374;p68">
            <a:extLst>
              <a:ext uri="{FF2B5EF4-FFF2-40B4-BE49-F238E27FC236}">
                <a16:creationId xmlns:a16="http://schemas.microsoft.com/office/drawing/2014/main" id="{BDDD0CCF-41A7-A14D-9696-4F5F10D0CC58}"/>
              </a:ext>
            </a:extLst>
          </p:cNvPr>
          <p:cNvSpPr txBox="1">
            <a:spLocks noGrp="1"/>
          </p:cNvSpPr>
          <p:nvPr>
            <p:ph type="body" idx="3"/>
          </p:nvPr>
        </p:nvSpPr>
        <p:spPr>
          <a:xfrm>
            <a:off x="5980703" y="1276350"/>
            <a:ext cx="2553697" cy="3345155"/>
          </a:xfrm>
          <a:prstGeom prst="rect">
            <a:avLst/>
          </a:prstGeom>
          <a:noFill/>
          <a:ln>
            <a:noFill/>
          </a:ln>
        </p:spPr>
        <p:txBody>
          <a:bodyPr spcFirstLastPara="1" wrap="square" lIns="91425" tIns="45700" rIns="91425" bIns="45700" anchor="t" anchorCtr="0">
            <a:noAutofit/>
          </a:bodyPr>
          <a:lstStyle>
            <a:lvl1pPr marL="7938" lvl="0" indent="0" algn="l">
              <a:lnSpc>
                <a:spcPct val="120000"/>
              </a:lnSpc>
              <a:spcBef>
                <a:spcPts val="600"/>
              </a:spcBef>
              <a:spcAft>
                <a:spcPts val="0"/>
              </a:spcAft>
              <a:buClr>
                <a:srgbClr val="626262"/>
              </a:buClr>
              <a:buSzPts val="1600"/>
              <a:buNone/>
              <a:tabLst/>
              <a:defRPr sz="1600">
                <a:solidFill>
                  <a:srgbClr val="626262"/>
                </a:solidFill>
              </a:defRPr>
            </a:lvl1pPr>
            <a:lvl2pPr marL="914400" lvl="1" indent="-330200" algn="l">
              <a:lnSpc>
                <a:spcPct val="120000"/>
              </a:lnSpc>
              <a:spcBef>
                <a:spcPts val="375"/>
              </a:spcBef>
              <a:spcAft>
                <a:spcPts val="0"/>
              </a:spcAft>
              <a:buClr>
                <a:srgbClr val="626262"/>
              </a:buClr>
              <a:buSzPts val="1600"/>
              <a:buChar char="•"/>
              <a:defRPr sz="1600">
                <a:solidFill>
                  <a:srgbClr val="626262"/>
                </a:solidFill>
              </a:defRPr>
            </a:lvl2pPr>
            <a:lvl3pPr marL="1371600" lvl="2" indent="-330200" algn="l">
              <a:lnSpc>
                <a:spcPct val="120000"/>
              </a:lnSpc>
              <a:spcBef>
                <a:spcPts val="375"/>
              </a:spcBef>
              <a:spcAft>
                <a:spcPts val="0"/>
              </a:spcAft>
              <a:buClr>
                <a:srgbClr val="626262"/>
              </a:buClr>
              <a:buSzPts val="1600"/>
              <a:buChar char="•"/>
              <a:defRPr sz="1600">
                <a:solidFill>
                  <a:srgbClr val="626262"/>
                </a:solidFill>
              </a:defRPr>
            </a:lvl3pPr>
            <a:lvl4pPr marL="1828800" lvl="3" indent="-314325" algn="l">
              <a:lnSpc>
                <a:spcPct val="120000"/>
              </a:lnSpc>
              <a:spcBef>
                <a:spcPts val="375"/>
              </a:spcBef>
              <a:spcAft>
                <a:spcPts val="0"/>
              </a:spcAft>
              <a:buClr>
                <a:srgbClr val="626262"/>
              </a:buClr>
              <a:buSzPts val="1350"/>
              <a:buChar char="•"/>
              <a:defRPr sz="1350"/>
            </a:lvl4pPr>
            <a:lvl5pPr marL="2286000" lvl="4" indent="-314325" algn="l">
              <a:lnSpc>
                <a:spcPct val="120000"/>
              </a:lnSpc>
              <a:spcBef>
                <a:spcPts val="375"/>
              </a:spcBef>
              <a:spcAft>
                <a:spcPts val="0"/>
              </a:spcAft>
              <a:buClr>
                <a:srgbClr val="626262"/>
              </a:buClr>
              <a:buSzPts val="1350"/>
              <a:buChar char="•"/>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8" name="Google Shape;34;p27">
            <a:extLst>
              <a:ext uri="{FF2B5EF4-FFF2-40B4-BE49-F238E27FC236}">
                <a16:creationId xmlns:a16="http://schemas.microsoft.com/office/drawing/2014/main" id="{DEEA2BD5-BF00-FB4D-8191-7857BFD3092F}"/>
              </a:ext>
              <a:ext uri="{C183D7F6-B498-43B3-948B-1728B52AA6E4}">
                <adec:decorative xmlns:adec="http://schemas.microsoft.com/office/drawing/2017/decorative" val="1"/>
              </a:ext>
            </a:extLst>
          </p:cNvPr>
          <p:cNvSpPr/>
          <p:nvPr userDrawn="1"/>
        </p:nvSpPr>
        <p:spPr>
          <a:xfrm>
            <a:off x="0" y="0"/>
            <a:ext cx="9144000" cy="263525"/>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2" name="Google Shape;35;p27">
            <a:extLst>
              <a:ext uri="{FF2B5EF4-FFF2-40B4-BE49-F238E27FC236}">
                <a16:creationId xmlns:a16="http://schemas.microsoft.com/office/drawing/2014/main" id="{399DC95F-8ADE-5C48-A5EF-35DC902E4B14}"/>
              </a:ext>
            </a:extLst>
          </p:cNvPr>
          <p:cNvSpPr txBox="1">
            <a:spLocks noGrp="1"/>
          </p:cNvSpPr>
          <p:nvPr>
            <p:ph type="title"/>
          </p:nvPr>
        </p:nvSpPr>
        <p:spPr>
          <a:xfrm>
            <a:off x="2057399" y="263525"/>
            <a:ext cx="6485843"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 name="Picture 6">
            <a:extLst>
              <a:ext uri="{FF2B5EF4-FFF2-40B4-BE49-F238E27FC236}">
                <a16:creationId xmlns:a16="http://schemas.microsoft.com/office/drawing/2014/main" id="{0CE5EFCE-8403-A760-F305-E88FE60911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733800" cy="2800350"/>
          </a:xfrm>
          <a:prstGeom prst="rect">
            <a:avLst/>
          </a:prstGeom>
        </p:spPr>
      </p:pic>
    </p:spTree>
    <p:extLst>
      <p:ext uri="{BB962C8B-B14F-4D97-AF65-F5344CB8AC3E}">
        <p14:creationId xmlns:p14="http://schemas.microsoft.com/office/powerpoint/2010/main" val="431948838"/>
      </p:ext>
    </p:extLst>
  </p:cSld>
  <p:clrMapOvr>
    <a:masterClrMapping/>
  </p:clrMapOvr>
  <p:extLst>
    <p:ext uri="{DCECCB84-F9BA-43D5-87BE-67443E8EF086}">
      <p15:sldGuideLst xmlns:p15="http://schemas.microsoft.com/office/powerpoint/2012/main">
        <p15:guide id="1" pos="3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l Text with simple title" preserve="1" userDrawn="1">
  <p:cSld name="1_4 Col Text with simple title">
    <p:spTree>
      <p:nvGrpSpPr>
        <p:cNvPr id="1" name="Shape 370"/>
        <p:cNvGrpSpPr/>
        <p:nvPr/>
      </p:nvGrpSpPr>
      <p:grpSpPr>
        <a:xfrm>
          <a:off x="0" y="0"/>
          <a:ext cx="0" cy="0"/>
          <a:chOff x="0" y="0"/>
          <a:chExt cx="0" cy="0"/>
        </a:xfrm>
      </p:grpSpPr>
      <p:sp>
        <p:nvSpPr>
          <p:cNvPr id="9" name="Google Shape;372;p68">
            <a:extLst>
              <a:ext uri="{FF2B5EF4-FFF2-40B4-BE49-F238E27FC236}">
                <a16:creationId xmlns:a16="http://schemas.microsoft.com/office/drawing/2014/main" id="{E956C1B5-8F47-F045-B228-AC727A247FBD}"/>
              </a:ext>
            </a:extLst>
          </p:cNvPr>
          <p:cNvSpPr txBox="1">
            <a:spLocks noGrp="1"/>
          </p:cNvSpPr>
          <p:nvPr>
            <p:ph type="body" idx="1"/>
          </p:nvPr>
        </p:nvSpPr>
        <p:spPr>
          <a:xfrm>
            <a:off x="609600" y="1428750"/>
            <a:ext cx="2553697" cy="3192755"/>
          </a:xfrm>
          <a:prstGeom prst="rect">
            <a:avLst/>
          </a:prstGeom>
          <a:noFill/>
          <a:ln>
            <a:noFill/>
          </a:ln>
        </p:spPr>
        <p:txBody>
          <a:bodyPr spcFirstLastPara="1" wrap="square" lIns="91425" tIns="45700" rIns="91425" bIns="45700" anchor="t" anchorCtr="0">
            <a:noAutofit/>
          </a:bodyPr>
          <a:lstStyle>
            <a:lvl1pPr marL="7938" lvl="0" indent="0" algn="l">
              <a:lnSpc>
                <a:spcPct val="120000"/>
              </a:lnSpc>
              <a:spcBef>
                <a:spcPts val="600"/>
              </a:spcBef>
              <a:spcAft>
                <a:spcPts val="0"/>
              </a:spcAft>
              <a:buClr>
                <a:srgbClr val="626262"/>
              </a:buClr>
              <a:buSzPts val="1600"/>
              <a:buNone/>
              <a:tabLst/>
              <a:defRPr sz="1600">
                <a:solidFill>
                  <a:srgbClr val="626262"/>
                </a:solidFill>
              </a:defRPr>
            </a:lvl1pPr>
            <a:lvl2pPr marL="914400" lvl="1" indent="-330200" algn="l">
              <a:lnSpc>
                <a:spcPct val="120000"/>
              </a:lnSpc>
              <a:spcBef>
                <a:spcPts val="375"/>
              </a:spcBef>
              <a:spcAft>
                <a:spcPts val="0"/>
              </a:spcAft>
              <a:buClr>
                <a:srgbClr val="626262"/>
              </a:buClr>
              <a:buSzPts val="1600"/>
              <a:buChar char="•"/>
              <a:defRPr sz="1600">
                <a:solidFill>
                  <a:srgbClr val="626262"/>
                </a:solidFill>
              </a:defRPr>
            </a:lvl2pPr>
            <a:lvl3pPr marL="1371600" lvl="2" indent="-330200" algn="l">
              <a:lnSpc>
                <a:spcPct val="120000"/>
              </a:lnSpc>
              <a:spcBef>
                <a:spcPts val="375"/>
              </a:spcBef>
              <a:spcAft>
                <a:spcPts val="0"/>
              </a:spcAft>
              <a:buClr>
                <a:srgbClr val="626262"/>
              </a:buClr>
              <a:buSzPts val="1600"/>
              <a:buChar char="•"/>
              <a:defRPr sz="1600">
                <a:solidFill>
                  <a:srgbClr val="626262"/>
                </a:solidFill>
              </a:defRPr>
            </a:lvl3pPr>
            <a:lvl4pPr marL="1828800" lvl="3" indent="-314325" algn="l">
              <a:lnSpc>
                <a:spcPct val="120000"/>
              </a:lnSpc>
              <a:spcBef>
                <a:spcPts val="375"/>
              </a:spcBef>
              <a:spcAft>
                <a:spcPts val="0"/>
              </a:spcAft>
              <a:buClr>
                <a:srgbClr val="626262"/>
              </a:buClr>
              <a:buSzPts val="1350"/>
              <a:buChar char="•"/>
              <a:defRPr sz="1350"/>
            </a:lvl4pPr>
            <a:lvl5pPr marL="2286000" lvl="4" indent="-314325" algn="l">
              <a:lnSpc>
                <a:spcPct val="120000"/>
              </a:lnSpc>
              <a:spcBef>
                <a:spcPts val="375"/>
              </a:spcBef>
              <a:spcAft>
                <a:spcPts val="0"/>
              </a:spcAft>
              <a:buClr>
                <a:srgbClr val="626262"/>
              </a:buClr>
              <a:buSzPts val="1350"/>
              <a:buChar char="•"/>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10" name="Google Shape;373;p68">
            <a:extLst>
              <a:ext uri="{FF2B5EF4-FFF2-40B4-BE49-F238E27FC236}">
                <a16:creationId xmlns:a16="http://schemas.microsoft.com/office/drawing/2014/main" id="{1A6CBAA3-2DCA-B24E-8991-D97F702B2766}"/>
              </a:ext>
            </a:extLst>
          </p:cNvPr>
          <p:cNvSpPr txBox="1">
            <a:spLocks noGrp="1"/>
          </p:cNvSpPr>
          <p:nvPr>
            <p:ph type="body" idx="2"/>
          </p:nvPr>
        </p:nvSpPr>
        <p:spPr>
          <a:xfrm>
            <a:off x="3295152" y="1428750"/>
            <a:ext cx="2553697" cy="3192755"/>
          </a:xfrm>
          <a:prstGeom prst="rect">
            <a:avLst/>
          </a:prstGeom>
          <a:noFill/>
          <a:ln>
            <a:noFill/>
          </a:ln>
        </p:spPr>
        <p:txBody>
          <a:bodyPr spcFirstLastPara="1" wrap="square" lIns="91425" tIns="45700" rIns="91425" bIns="45700" anchor="t" anchorCtr="0">
            <a:noAutofit/>
          </a:bodyPr>
          <a:lstStyle>
            <a:lvl1pPr marL="7938" lvl="0" indent="0" algn="l">
              <a:lnSpc>
                <a:spcPct val="120000"/>
              </a:lnSpc>
              <a:spcBef>
                <a:spcPts val="600"/>
              </a:spcBef>
              <a:spcAft>
                <a:spcPts val="0"/>
              </a:spcAft>
              <a:buClr>
                <a:srgbClr val="626262"/>
              </a:buClr>
              <a:buSzPts val="1600"/>
              <a:buNone/>
              <a:tabLst/>
              <a:defRPr sz="1600" b="0" i="0" u="none" strike="noStrike" cap="none">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defRPr>
            </a:lvl2pPr>
            <a:lvl3pPr marL="1371600" lvl="2" indent="-330200" algn="l">
              <a:lnSpc>
                <a:spcPct val="120000"/>
              </a:lnSpc>
              <a:spcBef>
                <a:spcPts val="375"/>
              </a:spcBef>
              <a:spcAft>
                <a:spcPts val="0"/>
              </a:spcAft>
              <a:buClr>
                <a:srgbClr val="626262"/>
              </a:buClr>
              <a:buSzPts val="1600"/>
              <a:buChar char="•"/>
              <a:defRPr sz="1600">
                <a:solidFill>
                  <a:srgbClr val="626262"/>
                </a:solidFill>
              </a:defRPr>
            </a:lvl3pPr>
            <a:lvl4pPr marL="1828800" lvl="3" indent="-314325" algn="l">
              <a:lnSpc>
                <a:spcPct val="120000"/>
              </a:lnSpc>
              <a:spcBef>
                <a:spcPts val="375"/>
              </a:spcBef>
              <a:spcAft>
                <a:spcPts val="0"/>
              </a:spcAft>
              <a:buClr>
                <a:srgbClr val="626262"/>
              </a:buClr>
              <a:buSzPts val="1350"/>
              <a:buChar char="•"/>
              <a:defRPr sz="1350"/>
            </a:lvl4pPr>
            <a:lvl5pPr marL="2286000" lvl="4" indent="-314325" algn="l">
              <a:lnSpc>
                <a:spcPct val="120000"/>
              </a:lnSpc>
              <a:spcBef>
                <a:spcPts val="375"/>
              </a:spcBef>
              <a:spcAft>
                <a:spcPts val="0"/>
              </a:spcAft>
              <a:buClr>
                <a:srgbClr val="626262"/>
              </a:buClr>
              <a:buSzPts val="1350"/>
              <a:buChar char="•"/>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11" name="Google Shape;374;p68">
            <a:extLst>
              <a:ext uri="{FF2B5EF4-FFF2-40B4-BE49-F238E27FC236}">
                <a16:creationId xmlns:a16="http://schemas.microsoft.com/office/drawing/2014/main" id="{BDDD0CCF-41A7-A14D-9696-4F5F10D0CC58}"/>
              </a:ext>
            </a:extLst>
          </p:cNvPr>
          <p:cNvSpPr txBox="1">
            <a:spLocks noGrp="1"/>
          </p:cNvSpPr>
          <p:nvPr>
            <p:ph type="body" idx="3"/>
          </p:nvPr>
        </p:nvSpPr>
        <p:spPr>
          <a:xfrm>
            <a:off x="5980703" y="1428750"/>
            <a:ext cx="2553697" cy="3192755"/>
          </a:xfrm>
          <a:prstGeom prst="rect">
            <a:avLst/>
          </a:prstGeom>
          <a:noFill/>
          <a:ln>
            <a:noFill/>
          </a:ln>
        </p:spPr>
        <p:txBody>
          <a:bodyPr spcFirstLastPara="1" wrap="square" lIns="91425" tIns="45700" rIns="91425" bIns="45700" anchor="t" anchorCtr="0">
            <a:noAutofit/>
          </a:bodyPr>
          <a:lstStyle>
            <a:lvl1pPr marL="7938" lvl="0" indent="0" algn="l">
              <a:lnSpc>
                <a:spcPct val="120000"/>
              </a:lnSpc>
              <a:spcBef>
                <a:spcPts val="600"/>
              </a:spcBef>
              <a:spcAft>
                <a:spcPts val="0"/>
              </a:spcAft>
              <a:buClr>
                <a:srgbClr val="626262"/>
              </a:buClr>
              <a:buSzPts val="1600"/>
              <a:buNone/>
              <a:tabLst/>
              <a:defRPr sz="1600">
                <a:solidFill>
                  <a:srgbClr val="626262"/>
                </a:solidFill>
              </a:defRPr>
            </a:lvl1pPr>
            <a:lvl2pPr marL="914400" lvl="1" indent="-330200" algn="l">
              <a:lnSpc>
                <a:spcPct val="120000"/>
              </a:lnSpc>
              <a:spcBef>
                <a:spcPts val="375"/>
              </a:spcBef>
              <a:spcAft>
                <a:spcPts val="0"/>
              </a:spcAft>
              <a:buClr>
                <a:srgbClr val="626262"/>
              </a:buClr>
              <a:buSzPts val="1600"/>
              <a:buChar char="•"/>
              <a:defRPr sz="1600">
                <a:solidFill>
                  <a:srgbClr val="626262"/>
                </a:solidFill>
              </a:defRPr>
            </a:lvl2pPr>
            <a:lvl3pPr marL="1371600" lvl="2" indent="-330200" algn="l">
              <a:lnSpc>
                <a:spcPct val="120000"/>
              </a:lnSpc>
              <a:spcBef>
                <a:spcPts val="375"/>
              </a:spcBef>
              <a:spcAft>
                <a:spcPts val="0"/>
              </a:spcAft>
              <a:buClr>
                <a:srgbClr val="626262"/>
              </a:buClr>
              <a:buSzPts val="1600"/>
              <a:buChar char="•"/>
              <a:defRPr sz="1600">
                <a:solidFill>
                  <a:srgbClr val="626262"/>
                </a:solidFill>
              </a:defRPr>
            </a:lvl3pPr>
            <a:lvl4pPr marL="1828800" lvl="3" indent="-314325" algn="l">
              <a:lnSpc>
                <a:spcPct val="120000"/>
              </a:lnSpc>
              <a:spcBef>
                <a:spcPts val="375"/>
              </a:spcBef>
              <a:spcAft>
                <a:spcPts val="0"/>
              </a:spcAft>
              <a:buClr>
                <a:srgbClr val="626262"/>
              </a:buClr>
              <a:buSzPts val="1350"/>
              <a:buChar char="•"/>
              <a:defRPr sz="1350"/>
            </a:lvl4pPr>
            <a:lvl5pPr marL="2286000" lvl="4" indent="-314325" algn="l">
              <a:lnSpc>
                <a:spcPct val="120000"/>
              </a:lnSpc>
              <a:spcBef>
                <a:spcPts val="375"/>
              </a:spcBef>
              <a:spcAft>
                <a:spcPts val="0"/>
              </a:spcAft>
              <a:buClr>
                <a:srgbClr val="626262"/>
              </a:buClr>
              <a:buSzPts val="1350"/>
              <a:buChar char="•"/>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endParaRPr lang="en-US"/>
          </a:p>
        </p:txBody>
      </p:sp>
      <p:sp>
        <p:nvSpPr>
          <p:cNvPr id="8" name="Text Placeholder 2">
            <a:extLst>
              <a:ext uri="{FF2B5EF4-FFF2-40B4-BE49-F238E27FC236}">
                <a16:creationId xmlns:a16="http://schemas.microsoft.com/office/drawing/2014/main" id="{B72A25C9-F3A7-B945-BB08-2276232F63DA}"/>
              </a:ext>
            </a:extLst>
          </p:cNvPr>
          <p:cNvSpPr>
            <a:spLocks noGrp="1"/>
          </p:cNvSpPr>
          <p:nvPr>
            <p:ph type="body" sz="quarter" idx="10"/>
          </p:nvPr>
        </p:nvSpPr>
        <p:spPr>
          <a:xfrm>
            <a:off x="609602" y="1047750"/>
            <a:ext cx="2553696" cy="304800"/>
          </a:xfrm>
        </p:spPr>
        <p:txBody>
          <a:bodyPr tIns="0" bIns="0" anchor="ctr"/>
          <a:lstStyle>
            <a:lvl1pPr marL="6350" indent="0">
              <a:tabLst>
                <a:tab pos="508000" algn="l"/>
              </a:tabLst>
              <a:defRPr b="1"/>
            </a:lvl1pPr>
          </a:lstStyle>
          <a:p>
            <a:pPr lvl="0"/>
            <a:endParaRPr lang="en-US"/>
          </a:p>
        </p:txBody>
      </p:sp>
      <p:sp>
        <p:nvSpPr>
          <p:cNvPr id="12" name="Text Placeholder 2">
            <a:extLst>
              <a:ext uri="{FF2B5EF4-FFF2-40B4-BE49-F238E27FC236}">
                <a16:creationId xmlns:a16="http://schemas.microsoft.com/office/drawing/2014/main" id="{E7403115-A722-6849-A9AB-3EC3159A100E}"/>
              </a:ext>
            </a:extLst>
          </p:cNvPr>
          <p:cNvSpPr>
            <a:spLocks noGrp="1"/>
          </p:cNvSpPr>
          <p:nvPr>
            <p:ph type="body" sz="quarter" idx="11"/>
          </p:nvPr>
        </p:nvSpPr>
        <p:spPr>
          <a:xfrm>
            <a:off x="3295152" y="1047750"/>
            <a:ext cx="2553696" cy="304800"/>
          </a:xfrm>
        </p:spPr>
        <p:txBody>
          <a:bodyPr tIns="0" bIns="0" anchor="ctr"/>
          <a:lstStyle>
            <a:lvl1pPr marL="6350" indent="0">
              <a:tabLst>
                <a:tab pos="508000" algn="l"/>
              </a:tabLst>
              <a:defRPr b="1"/>
            </a:lvl1pPr>
          </a:lstStyle>
          <a:p>
            <a:pPr lvl="0"/>
            <a:endParaRPr lang="en-US"/>
          </a:p>
        </p:txBody>
      </p:sp>
      <p:sp>
        <p:nvSpPr>
          <p:cNvPr id="13" name="Text Placeholder 2">
            <a:extLst>
              <a:ext uri="{FF2B5EF4-FFF2-40B4-BE49-F238E27FC236}">
                <a16:creationId xmlns:a16="http://schemas.microsoft.com/office/drawing/2014/main" id="{2A6B519A-2156-7045-B55E-B88B92C4651B}"/>
              </a:ext>
            </a:extLst>
          </p:cNvPr>
          <p:cNvSpPr>
            <a:spLocks noGrp="1"/>
          </p:cNvSpPr>
          <p:nvPr>
            <p:ph type="body" sz="quarter" idx="12"/>
          </p:nvPr>
        </p:nvSpPr>
        <p:spPr>
          <a:xfrm>
            <a:off x="5980704" y="1044189"/>
            <a:ext cx="2553696" cy="304800"/>
          </a:xfrm>
        </p:spPr>
        <p:txBody>
          <a:bodyPr tIns="0" bIns="0" anchor="ctr"/>
          <a:lstStyle>
            <a:lvl1pPr marL="6350" indent="0">
              <a:tabLst>
                <a:tab pos="508000" algn="l"/>
              </a:tabLst>
              <a:defRPr b="1"/>
            </a:lvl1pPr>
          </a:lstStyle>
          <a:p>
            <a:pPr lvl="0"/>
            <a:endParaRPr lang="en-US"/>
          </a:p>
        </p:txBody>
      </p:sp>
      <p:sp>
        <p:nvSpPr>
          <p:cNvPr id="14" name="Google Shape;34;p27">
            <a:extLst>
              <a:ext uri="{FF2B5EF4-FFF2-40B4-BE49-F238E27FC236}">
                <a16:creationId xmlns:a16="http://schemas.microsoft.com/office/drawing/2014/main" id="{E0F46EF6-64BC-D74E-B012-B01C28B09B93}"/>
              </a:ext>
              <a:ext uri="{C183D7F6-B498-43B3-948B-1728B52AA6E4}">
                <adec:decorative xmlns:adec="http://schemas.microsoft.com/office/drawing/2017/decorative" val="1"/>
              </a:ext>
            </a:extLst>
          </p:cNvPr>
          <p:cNvSpPr/>
          <p:nvPr userDrawn="1"/>
        </p:nvSpPr>
        <p:spPr>
          <a:xfrm>
            <a:off x="0" y="0"/>
            <a:ext cx="9144000" cy="263525"/>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5" name="Google Shape;35;p27">
            <a:extLst>
              <a:ext uri="{FF2B5EF4-FFF2-40B4-BE49-F238E27FC236}">
                <a16:creationId xmlns:a16="http://schemas.microsoft.com/office/drawing/2014/main" id="{99C70BE9-1A4D-A140-864D-FA49108B08B5}"/>
              </a:ext>
            </a:extLst>
          </p:cNvPr>
          <p:cNvSpPr txBox="1">
            <a:spLocks noGrp="1"/>
          </p:cNvSpPr>
          <p:nvPr>
            <p:ph type="title"/>
          </p:nvPr>
        </p:nvSpPr>
        <p:spPr>
          <a:xfrm>
            <a:off x="2286001" y="263525"/>
            <a:ext cx="6257242"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Picture 15">
            <a:extLst>
              <a:ext uri="{FF2B5EF4-FFF2-40B4-BE49-F238E27FC236}">
                <a16:creationId xmlns:a16="http://schemas.microsoft.com/office/drawing/2014/main" id="{F112F359-95BB-C257-C04D-6BAC16918F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4038600" cy="3028950"/>
          </a:xfrm>
          <a:prstGeom prst="rect">
            <a:avLst/>
          </a:prstGeom>
        </p:spPr>
      </p:pic>
    </p:spTree>
    <p:extLst>
      <p:ext uri="{BB962C8B-B14F-4D97-AF65-F5344CB8AC3E}">
        <p14:creationId xmlns:p14="http://schemas.microsoft.com/office/powerpoint/2010/main" val="426509825"/>
      </p:ext>
    </p:extLst>
  </p:cSld>
  <p:clrMapOvr>
    <a:masterClrMapping/>
  </p:clrMapOvr>
  <p:extLst>
    <p:ext uri="{DCECCB84-F9BA-43D5-87BE-67443E8EF086}">
      <p15:sldGuideLst xmlns:p15="http://schemas.microsoft.com/office/powerpoint/2012/main">
        <p15:guide id="1" pos="3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 You and Credits" preserve="1" userDrawn="1">
  <p:cSld name="Thank You and Credits 2">
    <p:spTree>
      <p:nvGrpSpPr>
        <p:cNvPr id="1" name="Shape 402"/>
        <p:cNvGrpSpPr/>
        <p:nvPr/>
      </p:nvGrpSpPr>
      <p:grpSpPr>
        <a:xfrm>
          <a:off x="0" y="0"/>
          <a:ext cx="0" cy="0"/>
          <a:chOff x="0" y="0"/>
          <a:chExt cx="0" cy="0"/>
        </a:xfrm>
      </p:grpSpPr>
      <p:sp>
        <p:nvSpPr>
          <p:cNvPr id="403" name="Google Shape;403;p72">
            <a:extLst>
              <a:ext uri="{C183D7F6-B498-43B3-948B-1728B52AA6E4}">
                <adec:decorative xmlns:adec="http://schemas.microsoft.com/office/drawing/2017/decorative" val="1"/>
              </a:ext>
            </a:extLst>
          </p:cNvPr>
          <p:cNvSpPr/>
          <p:nvPr/>
        </p:nvSpPr>
        <p:spPr>
          <a:xfrm>
            <a:off x="4535" y="7398"/>
            <a:ext cx="9144000" cy="2235354"/>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05" name="Google Shape;405;p72"/>
          <p:cNvSpPr/>
          <p:nvPr/>
        </p:nvSpPr>
        <p:spPr>
          <a:xfrm>
            <a:off x="4535" y="2106774"/>
            <a:ext cx="9139465" cy="13597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07" name="Google Shape;407;p72"/>
          <p:cNvSpPr txBox="1">
            <a:spLocks noGrp="1"/>
          </p:cNvSpPr>
          <p:nvPr>
            <p:ph type="title" hasCustomPrompt="1"/>
          </p:nvPr>
        </p:nvSpPr>
        <p:spPr>
          <a:xfrm>
            <a:off x="2666999" y="144557"/>
            <a:ext cx="4038601" cy="195363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82BA"/>
              </a:buClr>
              <a:buSzPts val="6000"/>
              <a:buFont typeface="Arial"/>
              <a:buNone/>
              <a:defRPr sz="4400">
                <a:solidFill>
                  <a:srgbClr val="113D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Thank You!</a:t>
            </a:r>
            <a:endParaRPr/>
          </a:p>
        </p:txBody>
      </p:sp>
      <p:pic>
        <p:nvPicPr>
          <p:cNvPr id="6" name="Picture 5" descr="FDLTCC turtle logo">
            <a:extLst>
              <a:ext uri="{FF2B5EF4-FFF2-40B4-BE49-F238E27FC236}">
                <a16:creationId xmlns:a16="http://schemas.microsoft.com/office/drawing/2014/main" id="{EF979A1C-44C3-6784-D77B-91F9A3DA884B}"/>
              </a:ext>
            </a:extLst>
          </p:cNvPr>
          <p:cNvPicPr>
            <a:picLocks noChangeAspect="1"/>
          </p:cNvPicPr>
          <p:nvPr userDrawn="1"/>
        </p:nvPicPr>
        <p:blipFill>
          <a:blip r:embed="rId2"/>
          <a:srcRect/>
          <a:stretch/>
        </p:blipFill>
        <p:spPr>
          <a:xfrm>
            <a:off x="7016472" y="304564"/>
            <a:ext cx="2139717" cy="1459564"/>
          </a:xfrm>
          <a:prstGeom prst="rect">
            <a:avLst/>
          </a:prstGeom>
        </p:spPr>
      </p:pic>
      <p:pic>
        <p:nvPicPr>
          <p:cNvPr id="7" name="Picture 6">
            <a:extLst>
              <a:ext uri="{FF2B5EF4-FFF2-40B4-BE49-F238E27FC236}">
                <a16:creationId xmlns:a16="http://schemas.microsoft.com/office/drawing/2014/main" id="{0BA8B6A4-7E6A-9EF8-BE22-A529F1E5D4C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4749800" cy="3562350"/>
          </a:xfrm>
          <a:prstGeom prst="rect">
            <a:avLst/>
          </a:prstGeom>
        </p:spPr>
      </p:pic>
      <p:pic>
        <p:nvPicPr>
          <p:cNvPr id="9" name="Picture 8">
            <a:extLst>
              <a:ext uri="{FF2B5EF4-FFF2-40B4-BE49-F238E27FC236}">
                <a16:creationId xmlns:a16="http://schemas.microsoft.com/office/drawing/2014/main" id="{85C67D55-012C-B5B8-D553-5B9DAC4B645B}"/>
              </a:ext>
            </a:extLst>
          </p:cNvPr>
          <p:cNvPicPr>
            <a:picLocks noChangeAspect="1"/>
          </p:cNvPicPr>
          <p:nvPr userDrawn="1"/>
        </p:nvPicPr>
        <p:blipFill>
          <a:blip r:embed="rId4"/>
          <a:srcRect/>
          <a:stretch/>
        </p:blipFill>
        <p:spPr>
          <a:xfrm>
            <a:off x="1214993" y="4197570"/>
            <a:ext cx="6714014" cy="671049"/>
          </a:xfrm>
          <a:prstGeom prst="rect">
            <a:avLst/>
          </a:prstGeom>
        </p:spPr>
      </p:pic>
      <p:sp>
        <p:nvSpPr>
          <p:cNvPr id="2" name="TextBox 1">
            <a:extLst>
              <a:ext uri="{FF2B5EF4-FFF2-40B4-BE49-F238E27FC236}">
                <a16:creationId xmlns:a16="http://schemas.microsoft.com/office/drawing/2014/main" id="{25705E95-21E6-463B-1768-DC327E99E543}"/>
              </a:ext>
            </a:extLst>
          </p:cNvPr>
          <p:cNvSpPr txBox="1"/>
          <p:nvPr userDrawn="1"/>
        </p:nvSpPr>
        <p:spPr>
          <a:xfrm>
            <a:off x="457200" y="2495550"/>
            <a:ext cx="8229600" cy="1384995"/>
          </a:xfrm>
          <a:prstGeom prst="rect">
            <a:avLst/>
          </a:prstGeom>
          <a:noFill/>
        </p:spPr>
        <p:txBody>
          <a:bodyPr wrap="square" rtlCol="0">
            <a:spAutoFit/>
          </a:bodyPr>
          <a:lstStyle/>
          <a:p>
            <a:r>
              <a:rPr lang="en-US">
                <a:effectLst/>
                <a:latin typeface="Arial" panose="020B0604020202020204" pitchFamily="34" charset="0"/>
              </a:rPr>
              <a:t>This document was developed with funds from Grant #90YT000037-03-00 for the U.S. Department of Health and Human Services, Administration for Children and Families, Office of Head Start, Tribal Colleges and Universities Head Start Partnership Program. It was developed in collaboration between Fond du Lac Tribal and Community College and </a:t>
            </a:r>
            <a:r>
              <a:rPr lang="en-US" err="1">
                <a:effectLst/>
                <a:latin typeface="Arial" panose="020B0604020202020204" pitchFamily="34" charset="0"/>
              </a:rPr>
              <a:t>EarlyEdU</a:t>
            </a:r>
            <a:r>
              <a:rPr lang="en-US">
                <a:effectLst/>
                <a:latin typeface="Arial" panose="020B0604020202020204" pitchFamily="34" charset="0"/>
              </a:rPr>
              <a:t> Alliance. This resource may be duplicated for noncommercial uses without permission. (c) 2023 </a:t>
            </a:r>
            <a:r>
              <a:rPr lang="en-US" err="1">
                <a:effectLst/>
                <a:latin typeface="Arial" panose="020B0604020202020204" pitchFamily="34" charset="0"/>
              </a:rPr>
              <a:t>EarlyEdU</a:t>
            </a:r>
            <a:r>
              <a:rPr lang="en-US">
                <a:effectLst/>
                <a:latin typeface="Arial" panose="020B0604020202020204" pitchFamily="34" charset="0"/>
              </a:rPr>
              <a:t> Alliance and Fond du Lac Tribal and Community College.</a:t>
            </a:r>
          </a:p>
        </p:txBody>
      </p:sp>
    </p:spTree>
    <p:extLst>
      <p:ext uri="{BB962C8B-B14F-4D97-AF65-F5344CB8AC3E}">
        <p14:creationId xmlns:p14="http://schemas.microsoft.com/office/powerpoint/2010/main" val="376647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Google Shape;34;p27">
            <a:extLst>
              <a:ext uri="{FF2B5EF4-FFF2-40B4-BE49-F238E27FC236}">
                <a16:creationId xmlns:a16="http://schemas.microsoft.com/office/drawing/2014/main" id="{17FE7208-EF56-7340-8BDF-76C027ADA1B6}"/>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0" name="Google Shape;35;p27">
            <a:extLst>
              <a:ext uri="{FF2B5EF4-FFF2-40B4-BE49-F238E27FC236}">
                <a16:creationId xmlns:a16="http://schemas.microsoft.com/office/drawing/2014/main" id="{26D25344-015D-534F-A7A9-3DB78BA054D9}"/>
              </a:ext>
            </a:extLst>
          </p:cNvPr>
          <p:cNvSpPr txBox="1">
            <a:spLocks noGrp="1"/>
          </p:cNvSpPr>
          <p:nvPr>
            <p:ph type="title"/>
          </p:nvPr>
        </p:nvSpPr>
        <p:spPr>
          <a:xfrm>
            <a:off x="618443" y="263525"/>
            <a:ext cx="7924800"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37;p27">
            <a:extLst>
              <a:ext uri="{FF2B5EF4-FFF2-40B4-BE49-F238E27FC236}">
                <a16:creationId xmlns:a16="http://schemas.microsoft.com/office/drawing/2014/main" id="{D774E35E-F632-0845-BBB1-166EC472425B}"/>
              </a:ext>
            </a:extLst>
          </p:cNvPr>
          <p:cNvSpPr txBox="1"/>
          <p:nvPr userDrawn="1"/>
        </p:nvSpPr>
        <p:spPr>
          <a:xfrm>
            <a:off x="457200" y="1024128"/>
            <a:ext cx="8229600" cy="320954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b="0" i="0" u="none" strike="noStrike" cap="none">
                <a:solidFill>
                  <a:schemeClr val="dk1"/>
                </a:solidFill>
                <a:latin typeface="Calibri"/>
                <a:ea typeface="Calibri"/>
                <a:cs typeface="Calibri"/>
                <a:sym typeface="Calibri"/>
              </a:rPr>
              <a:t>              </a:t>
            </a:r>
            <a:endParaRPr/>
          </a:p>
        </p:txBody>
      </p:sp>
      <p:sp>
        <p:nvSpPr>
          <p:cNvPr id="13" name="Google Shape;38;p27">
            <a:extLst>
              <a:ext uri="{FF2B5EF4-FFF2-40B4-BE49-F238E27FC236}">
                <a16:creationId xmlns:a16="http://schemas.microsoft.com/office/drawing/2014/main" id="{B12C6571-C6AA-AE43-A3CF-AAFAFD61CCE2}"/>
              </a:ext>
            </a:extLst>
          </p:cNvPr>
          <p:cNvSpPr txBox="1">
            <a:spLocks noGrp="1"/>
          </p:cNvSpPr>
          <p:nvPr>
            <p:ph type="body" idx="1"/>
          </p:nvPr>
        </p:nvSpPr>
        <p:spPr>
          <a:xfrm>
            <a:off x="627287" y="1276350"/>
            <a:ext cx="3563713" cy="3352800"/>
          </a:xfrm>
          <a:prstGeom prst="rect">
            <a:avLst/>
          </a:prstGeom>
          <a:noFill/>
          <a:ln>
            <a:noFill/>
          </a:ln>
        </p:spPr>
        <p:txBody>
          <a:bodyPr spcFirstLastPara="1" wrap="square" lIns="91425" tIns="45700" rIns="91425" bIns="45700" anchor="t" anchorCtr="0">
            <a:noAutofit/>
          </a:bodyPr>
          <a:lstStyle>
            <a:lvl1pPr marL="6350"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 name="Picture 2" descr="FDLTCC turtle logo">
            <a:extLst>
              <a:ext uri="{FF2B5EF4-FFF2-40B4-BE49-F238E27FC236}">
                <a16:creationId xmlns:a16="http://schemas.microsoft.com/office/drawing/2014/main" id="{7406544B-4233-609A-530D-E8C91A679E5E}"/>
              </a:ext>
            </a:extLst>
          </p:cNvPr>
          <p:cNvPicPr>
            <a:picLocks noChangeAspect="1"/>
          </p:cNvPicPr>
          <p:nvPr userDrawn="1"/>
        </p:nvPicPr>
        <p:blipFill>
          <a:blip r:embed="rId2"/>
          <a:srcRect/>
          <a:stretch/>
        </p:blipFill>
        <p:spPr>
          <a:xfrm>
            <a:off x="4518661" y="1474071"/>
            <a:ext cx="4625338" cy="3155079"/>
          </a:xfrm>
          <a:prstGeom prst="rect">
            <a:avLst/>
          </a:prstGeom>
        </p:spPr>
      </p:pic>
    </p:spTree>
    <p:extLst>
      <p:ext uri="{BB962C8B-B14F-4D97-AF65-F5344CB8AC3E}">
        <p14:creationId xmlns:p14="http://schemas.microsoft.com/office/powerpoint/2010/main" val="331253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Google Shape;40;p28">
            <a:extLst>
              <a:ext uri="{FF2B5EF4-FFF2-40B4-BE49-F238E27FC236}">
                <a16:creationId xmlns:a16="http://schemas.microsoft.com/office/drawing/2014/main" id="{42835E92-B678-514B-AC05-D9F51A9C245D}"/>
              </a:ext>
              <a:ext uri="{C183D7F6-B498-43B3-948B-1728B52AA6E4}">
                <adec:decorative xmlns:adec="http://schemas.microsoft.com/office/drawing/2017/decorative" val="1"/>
              </a:ext>
            </a:extLst>
          </p:cNvPr>
          <p:cNvSpPr/>
          <p:nvPr userDrawn="1"/>
        </p:nvSpPr>
        <p:spPr>
          <a:xfrm>
            <a:off x="2367758" y="0"/>
            <a:ext cx="6776242" cy="5142767"/>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00AB84"/>
              </a:solidFill>
              <a:latin typeface="Calibri"/>
              <a:ea typeface="Calibri"/>
              <a:cs typeface="Calibri"/>
              <a:sym typeface="Calibri"/>
            </a:endParaRPr>
          </a:p>
        </p:txBody>
      </p:sp>
      <p:sp>
        <p:nvSpPr>
          <p:cNvPr id="8" name="Google Shape;41;p28">
            <a:extLst>
              <a:ext uri="{FF2B5EF4-FFF2-40B4-BE49-F238E27FC236}">
                <a16:creationId xmlns:a16="http://schemas.microsoft.com/office/drawing/2014/main" id="{F607F51F-6863-5E4B-928B-0E332B00B937}"/>
              </a:ext>
              <a:ext uri="{C183D7F6-B498-43B3-948B-1728B52AA6E4}">
                <adec:decorative xmlns:adec="http://schemas.microsoft.com/office/drawing/2017/decorative" val="1"/>
              </a:ext>
            </a:extLst>
          </p:cNvPr>
          <p:cNvSpPr/>
          <p:nvPr userDrawn="1"/>
        </p:nvSpPr>
        <p:spPr>
          <a:xfrm>
            <a:off x="228599" y="266678"/>
            <a:ext cx="4012351" cy="4388880"/>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0AB84"/>
              </a:solidFill>
              <a:latin typeface="Calibri"/>
              <a:ea typeface="Calibri"/>
              <a:cs typeface="Calibri"/>
              <a:sym typeface="Calibri"/>
            </a:endParaRPr>
          </a:p>
        </p:txBody>
      </p:sp>
      <p:sp>
        <p:nvSpPr>
          <p:cNvPr id="14" name="Google Shape;42;p28">
            <a:extLst>
              <a:ext uri="{FF2B5EF4-FFF2-40B4-BE49-F238E27FC236}">
                <a16:creationId xmlns:a16="http://schemas.microsoft.com/office/drawing/2014/main" id="{0F6BF2FB-D197-CF44-8102-5DD36CA3FBCE}"/>
              </a:ext>
            </a:extLst>
          </p:cNvPr>
          <p:cNvSpPr txBox="1">
            <a:spLocks noGrp="1"/>
          </p:cNvSpPr>
          <p:nvPr>
            <p:ph type="title"/>
          </p:nvPr>
        </p:nvSpPr>
        <p:spPr>
          <a:xfrm>
            <a:off x="4798092" y="266678"/>
            <a:ext cx="3736308" cy="891988"/>
          </a:xfrm>
          <a:prstGeom prst="rect">
            <a:avLst/>
          </a:prstGeom>
          <a:noFill/>
          <a:ln>
            <a:noFill/>
          </a:ln>
        </p:spPr>
        <p:txBody>
          <a:bodyPr spcFirstLastPara="1" wrap="square" lIns="91425" tIns="91425" rIns="91425" bIns="45700" anchor="b" anchorCtr="0">
            <a:noAutofit/>
          </a:bodyPr>
          <a:lstStyle>
            <a:lvl1pPr lvl="0" algn="l">
              <a:lnSpc>
                <a:spcPct val="90000"/>
              </a:lnSpc>
              <a:spcBef>
                <a:spcPts val="0"/>
              </a:spcBef>
              <a:spcAft>
                <a:spcPts val="0"/>
              </a:spcAft>
              <a:buClr>
                <a:srgbClr val="626262"/>
              </a:buClr>
              <a:buSzPts val="2300"/>
              <a:buFont typeface="Arial"/>
              <a:buNone/>
              <a:defRPr sz="3000" b="1" i="0">
                <a:solidFill>
                  <a:srgbClr val="62626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43;p28">
            <a:extLst>
              <a:ext uri="{FF2B5EF4-FFF2-40B4-BE49-F238E27FC236}">
                <a16:creationId xmlns:a16="http://schemas.microsoft.com/office/drawing/2014/main" id="{9E6635FC-E370-E04A-A9B3-3FA1DB621C59}"/>
              </a:ext>
            </a:extLst>
          </p:cNvPr>
          <p:cNvSpPr txBox="1">
            <a:spLocks noGrp="1"/>
          </p:cNvSpPr>
          <p:nvPr>
            <p:ph type="body" idx="1"/>
          </p:nvPr>
        </p:nvSpPr>
        <p:spPr>
          <a:xfrm>
            <a:off x="4798093" y="1503756"/>
            <a:ext cx="3736308" cy="3353993"/>
          </a:xfrm>
          <a:prstGeom prst="rect">
            <a:avLst/>
          </a:prstGeom>
          <a:noFill/>
          <a:ln>
            <a:noFill/>
          </a:ln>
        </p:spPr>
        <p:txBody>
          <a:bodyPr spcFirstLastPara="1" wrap="square" lIns="91425" tIns="4570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 name="Google Shape;44;p28">
            <a:extLst>
              <a:ext uri="{FF2B5EF4-FFF2-40B4-BE49-F238E27FC236}">
                <a16:creationId xmlns:a16="http://schemas.microsoft.com/office/drawing/2014/main" id="{207BBC1D-E381-BF41-8422-3C9843271F16}"/>
              </a:ext>
            </a:extLst>
          </p:cNvPr>
          <p:cNvSpPr>
            <a:spLocks noGrp="1"/>
          </p:cNvSpPr>
          <p:nvPr>
            <p:ph type="pic" idx="2"/>
          </p:nvPr>
        </p:nvSpPr>
        <p:spPr>
          <a:xfrm>
            <a:off x="598452" y="590550"/>
            <a:ext cx="3816967" cy="42672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 name="Picture 11" descr="FDLTCC turtle logo">
            <a:extLst>
              <a:ext uri="{FF2B5EF4-FFF2-40B4-BE49-F238E27FC236}">
                <a16:creationId xmlns:a16="http://schemas.microsoft.com/office/drawing/2014/main" id="{2FD9B96F-B45E-A711-9376-26C8AD643539}"/>
              </a:ext>
            </a:extLst>
          </p:cNvPr>
          <p:cNvPicPr>
            <a:picLocks noChangeAspect="1"/>
          </p:cNvPicPr>
          <p:nvPr userDrawn="1"/>
        </p:nvPicPr>
        <p:blipFill>
          <a:blip r:embed="rId2"/>
          <a:srcRect/>
          <a:stretch/>
        </p:blipFill>
        <p:spPr>
          <a:xfrm>
            <a:off x="7239000" y="3728250"/>
            <a:ext cx="1981199" cy="1351434"/>
          </a:xfrm>
          <a:prstGeom prst="rect">
            <a:avLst/>
          </a:prstGeom>
        </p:spPr>
      </p:pic>
    </p:spTree>
    <p:extLst>
      <p:ext uri="{BB962C8B-B14F-4D97-AF65-F5344CB8AC3E}">
        <p14:creationId xmlns:p14="http://schemas.microsoft.com/office/powerpoint/2010/main" val="17959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6D7C80-528D-46A3-7AA3-FA42EFB0A0B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4749800" cy="3562350"/>
          </a:xfrm>
          <a:prstGeom prst="rect">
            <a:avLst/>
          </a:prstGeom>
        </p:spPr>
      </p:pic>
      <p:sp>
        <p:nvSpPr>
          <p:cNvPr id="12" name="Google Shape;51;p29">
            <a:extLst>
              <a:ext uri="{FF2B5EF4-FFF2-40B4-BE49-F238E27FC236}">
                <a16:creationId xmlns:a16="http://schemas.microsoft.com/office/drawing/2014/main" id="{F55F8B9C-DC60-2749-BBAF-C900DF1630CB}"/>
              </a:ext>
              <a:ext uri="{C183D7F6-B498-43B3-948B-1728B52AA6E4}">
                <adec:decorative xmlns:adec="http://schemas.microsoft.com/office/drawing/2017/decorative" val="1"/>
              </a:ext>
            </a:extLst>
          </p:cNvPr>
          <p:cNvSpPr/>
          <p:nvPr userDrawn="1"/>
        </p:nvSpPr>
        <p:spPr>
          <a:xfrm flipH="1">
            <a:off x="3714596" y="12997"/>
            <a:ext cx="5444359" cy="5143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2F2F2"/>
              </a:solidFill>
              <a:latin typeface="Calibri"/>
              <a:ea typeface="Calibri"/>
              <a:cs typeface="Calibri"/>
              <a:sym typeface="Calibri"/>
            </a:endParaRPr>
          </a:p>
        </p:txBody>
      </p:sp>
      <p:sp>
        <p:nvSpPr>
          <p:cNvPr id="13" name="Google Shape;52;p29">
            <a:extLst>
              <a:ext uri="{FF2B5EF4-FFF2-40B4-BE49-F238E27FC236}">
                <a16:creationId xmlns:a16="http://schemas.microsoft.com/office/drawing/2014/main" id="{AD4EF55F-FC60-274A-9BD4-DC30AF465C80}"/>
              </a:ext>
            </a:extLst>
          </p:cNvPr>
          <p:cNvSpPr txBox="1">
            <a:spLocks noGrp="1"/>
          </p:cNvSpPr>
          <p:nvPr>
            <p:ph type="body" idx="1"/>
          </p:nvPr>
        </p:nvSpPr>
        <p:spPr>
          <a:xfrm>
            <a:off x="440011" y="1595045"/>
            <a:ext cx="3121335" cy="3190086"/>
          </a:xfrm>
          <a:prstGeom prst="rect">
            <a:avLst/>
          </a:prstGeom>
          <a:noFill/>
          <a:ln>
            <a:noFill/>
          </a:ln>
        </p:spPr>
        <p:txBody>
          <a:bodyPr spcFirstLastPara="1" wrap="square" lIns="91425" tIns="45700" rIns="91425" bIns="45700" anchor="t" anchorCtr="0">
            <a:noAutofit/>
          </a:bodyPr>
          <a:lstStyle>
            <a:lvl1pPr marL="6350" lvl="0" indent="0" algn="l">
              <a:lnSpc>
                <a:spcPct val="100000"/>
              </a:lnSpc>
              <a:spcBef>
                <a:spcPts val="600"/>
              </a:spcBef>
              <a:spcAft>
                <a:spcPts val="0"/>
              </a:spcAft>
              <a:buClr>
                <a:srgbClr val="626262"/>
              </a:buClr>
              <a:buSzPts val="2000"/>
              <a:buNone/>
              <a:tabLst/>
              <a:defRPr sz="2400" b="0" i="0" baseline="0">
                <a:solidFill>
                  <a:srgbClr val="113D65"/>
                </a:solidFill>
              </a:defRPr>
            </a:lvl1pPr>
            <a:lvl2pPr marL="914400" lvl="1" indent="-228600" algn="l">
              <a:lnSpc>
                <a:spcPct val="120000"/>
              </a:lnSpc>
              <a:spcBef>
                <a:spcPts val="375"/>
              </a:spcBef>
              <a:spcAft>
                <a:spcPts val="0"/>
              </a:spcAft>
              <a:buClr>
                <a:srgbClr val="00AB84"/>
              </a:buClr>
              <a:buSzPts val="1800"/>
              <a:buNone/>
              <a:defRPr sz="1800">
                <a:solidFill>
                  <a:srgbClr val="00AB84"/>
                </a:solidFill>
              </a:defRPr>
            </a:lvl2pPr>
            <a:lvl3pPr marL="1371600" lvl="2" indent="-228600" algn="l">
              <a:lnSpc>
                <a:spcPct val="120000"/>
              </a:lnSpc>
              <a:spcBef>
                <a:spcPts val="375"/>
              </a:spcBef>
              <a:spcAft>
                <a:spcPts val="0"/>
              </a:spcAft>
              <a:buClr>
                <a:srgbClr val="00AB84"/>
              </a:buClr>
              <a:buSzPts val="1800"/>
              <a:buNone/>
              <a:defRPr sz="1800">
                <a:solidFill>
                  <a:srgbClr val="00AB84"/>
                </a:solidFill>
              </a:defRPr>
            </a:lvl3pPr>
            <a:lvl4pPr marL="1828800" lvl="3" indent="-228600" algn="l">
              <a:lnSpc>
                <a:spcPct val="120000"/>
              </a:lnSpc>
              <a:spcBef>
                <a:spcPts val="375"/>
              </a:spcBef>
              <a:spcAft>
                <a:spcPts val="0"/>
              </a:spcAft>
              <a:buClr>
                <a:srgbClr val="00AB84"/>
              </a:buClr>
              <a:buSzPts val="1800"/>
              <a:buNone/>
              <a:defRPr sz="1800">
                <a:solidFill>
                  <a:srgbClr val="00AB84"/>
                </a:solidFill>
              </a:defRPr>
            </a:lvl4pPr>
            <a:lvl5pPr marL="2286000" lvl="4" indent="-228600" algn="l">
              <a:lnSpc>
                <a:spcPct val="120000"/>
              </a:lnSpc>
              <a:spcBef>
                <a:spcPts val="375"/>
              </a:spcBef>
              <a:spcAft>
                <a:spcPts val="0"/>
              </a:spcAft>
              <a:buClr>
                <a:srgbClr val="00AB84"/>
              </a:buClr>
              <a:buSzPts val="1800"/>
              <a:buNone/>
              <a:defRPr sz="1800">
                <a:solidFill>
                  <a:srgbClr val="00AB84"/>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5" name="Google Shape;56;p29">
            <a:extLst>
              <a:ext uri="{FF2B5EF4-FFF2-40B4-BE49-F238E27FC236}">
                <a16:creationId xmlns:a16="http://schemas.microsoft.com/office/drawing/2014/main" id="{FCFE4A20-75EE-8545-9AB6-2F3427077B89}"/>
              </a:ext>
            </a:extLst>
          </p:cNvPr>
          <p:cNvSpPr txBox="1">
            <a:spLocks noGrp="1"/>
          </p:cNvSpPr>
          <p:nvPr>
            <p:ph type="title"/>
          </p:nvPr>
        </p:nvSpPr>
        <p:spPr>
          <a:xfrm>
            <a:off x="4749800" y="404347"/>
            <a:ext cx="3784600" cy="895064"/>
          </a:xfrm>
          <a:prstGeom prst="rect">
            <a:avLst/>
          </a:prstGeom>
          <a:noFill/>
          <a:ln>
            <a:noFill/>
          </a:ln>
        </p:spPr>
        <p:txBody>
          <a:bodyPr spcFirstLastPara="1" wrap="square" lIns="91425" tIns="45700" rIns="91425" bIns="45700" anchor="t" anchorCtr="0">
            <a:noAutofit/>
          </a:bodyPr>
          <a:lstStyle>
            <a:lvl1pPr lvl="0" algn="l">
              <a:lnSpc>
                <a:spcPct val="120000"/>
              </a:lnSpc>
              <a:spcBef>
                <a:spcPts val="0"/>
              </a:spcBef>
              <a:spcAft>
                <a:spcPts val="0"/>
              </a:spcAft>
              <a:buClr>
                <a:srgbClr val="0082BA"/>
              </a:buClr>
              <a:buSzPts val="2600"/>
              <a:buFont typeface="Arial"/>
              <a:buNone/>
              <a:defRPr sz="3000" b="1" i="0" baseline="0">
                <a:solidFill>
                  <a:srgbClr val="7A72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57;p29">
            <a:extLst>
              <a:ext uri="{FF2B5EF4-FFF2-40B4-BE49-F238E27FC236}">
                <a16:creationId xmlns:a16="http://schemas.microsoft.com/office/drawing/2014/main" id="{A8DE6107-D7B2-5942-A7D8-5AA7AB82F847}"/>
              </a:ext>
            </a:extLst>
          </p:cNvPr>
          <p:cNvSpPr txBox="1">
            <a:spLocks noGrp="1"/>
          </p:cNvSpPr>
          <p:nvPr>
            <p:ph type="body" idx="2"/>
          </p:nvPr>
        </p:nvSpPr>
        <p:spPr>
          <a:xfrm>
            <a:off x="4769964" y="1428750"/>
            <a:ext cx="3764436" cy="3429000"/>
          </a:xfrm>
          <a:prstGeom prst="rect">
            <a:avLst/>
          </a:prstGeom>
          <a:noFill/>
          <a:ln>
            <a:noFill/>
          </a:ln>
        </p:spPr>
        <p:txBody>
          <a:bodyPr spcFirstLastPara="1" wrap="square" lIns="91425" tIns="45700" rIns="91425" bIns="45700" anchor="t" anchorCtr="0">
            <a:noAutofit/>
          </a:bodyPr>
          <a:lstStyle>
            <a:lvl1pPr marL="60325" lvl="0" indent="0" algn="l">
              <a:lnSpc>
                <a:spcPct val="120000"/>
              </a:lnSpc>
              <a:spcBef>
                <a:spcPts val="600"/>
              </a:spcBef>
              <a:spcAft>
                <a:spcPts val="0"/>
              </a:spcAft>
              <a:buClr>
                <a:srgbClr val="626262"/>
              </a:buClr>
              <a:buSzPts val="1800"/>
              <a:buNone/>
              <a:tabLst/>
              <a:defRPr/>
            </a:lvl1pPr>
            <a:lvl2pPr marL="914400" lvl="1" indent="-342900" algn="l">
              <a:lnSpc>
                <a:spcPct val="120000"/>
              </a:lnSpc>
              <a:spcBef>
                <a:spcPts val="375"/>
              </a:spcBef>
              <a:spcAft>
                <a:spcPts val="0"/>
              </a:spcAft>
              <a:buClr>
                <a:srgbClr val="626262"/>
              </a:buClr>
              <a:buSzPts val="1800"/>
              <a:buChar char="•"/>
              <a:defRPr/>
            </a:lvl2pPr>
            <a:lvl3pPr marL="1371600" lvl="2" indent="-342900" algn="l">
              <a:lnSpc>
                <a:spcPct val="120000"/>
              </a:lnSpc>
              <a:spcBef>
                <a:spcPts val="375"/>
              </a:spcBef>
              <a:spcAft>
                <a:spcPts val="0"/>
              </a:spcAft>
              <a:buClr>
                <a:srgbClr val="626262"/>
              </a:buClr>
              <a:buSzPts val="1800"/>
              <a:buChar char="•"/>
              <a:defRPr/>
            </a:lvl3pPr>
            <a:lvl4pPr marL="1828800" lvl="3" indent="-342900" algn="l">
              <a:lnSpc>
                <a:spcPct val="120000"/>
              </a:lnSpc>
              <a:spcBef>
                <a:spcPts val="375"/>
              </a:spcBef>
              <a:spcAft>
                <a:spcPts val="0"/>
              </a:spcAft>
              <a:buClr>
                <a:srgbClr val="626262"/>
              </a:buClr>
              <a:buSzPts val="1800"/>
              <a:buChar char="•"/>
              <a:defRPr/>
            </a:lvl4pPr>
            <a:lvl5pPr marL="2286000" lvl="4" indent="-342900" algn="l">
              <a:lnSpc>
                <a:spcPct val="120000"/>
              </a:lnSpc>
              <a:spcBef>
                <a:spcPts val="375"/>
              </a:spcBef>
              <a:spcAft>
                <a:spcPts val="0"/>
              </a:spcAft>
              <a:buClr>
                <a:srgbClr val="62626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947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Google Shape;34;p27">
            <a:extLst>
              <a:ext uri="{FF2B5EF4-FFF2-40B4-BE49-F238E27FC236}">
                <a16:creationId xmlns:a16="http://schemas.microsoft.com/office/drawing/2014/main" id="{CE242652-1EF9-C64D-82EE-8CFCF288A890}"/>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rgbClr val="D8D8D8">
              <a:alpha val="4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2" name="Google Shape;35;p27">
            <a:extLst>
              <a:ext uri="{FF2B5EF4-FFF2-40B4-BE49-F238E27FC236}">
                <a16:creationId xmlns:a16="http://schemas.microsoft.com/office/drawing/2014/main" id="{843E2DAF-6B07-DC43-AD7A-C3A0716EEDBE}"/>
              </a:ext>
            </a:extLst>
          </p:cNvPr>
          <p:cNvSpPr txBox="1">
            <a:spLocks noGrp="1"/>
          </p:cNvSpPr>
          <p:nvPr>
            <p:ph type="title"/>
          </p:nvPr>
        </p:nvSpPr>
        <p:spPr>
          <a:xfrm>
            <a:off x="1363611" y="263525"/>
            <a:ext cx="7246989"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Google Shape;59;p30">
            <a:extLst>
              <a:ext uri="{FF2B5EF4-FFF2-40B4-BE49-F238E27FC236}">
                <a16:creationId xmlns:a16="http://schemas.microsoft.com/office/drawing/2014/main" id="{6DAACE9D-8256-9A43-9E75-4BF2028904EC}"/>
              </a:ext>
              <a:ext uri="{C183D7F6-B498-43B3-948B-1728B52AA6E4}">
                <adec:decorative xmlns:adec="http://schemas.microsoft.com/office/drawing/2017/decorative" val="1"/>
              </a:ext>
            </a:extLst>
          </p:cNvPr>
          <p:cNvSpPr/>
          <p:nvPr userDrawn="1"/>
        </p:nvSpPr>
        <p:spPr>
          <a:xfrm>
            <a:off x="0" y="2286"/>
            <a:ext cx="1101815" cy="1024128"/>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63;p30">
            <a:extLst>
              <a:ext uri="{FF2B5EF4-FFF2-40B4-BE49-F238E27FC236}">
                <a16:creationId xmlns:a16="http://schemas.microsoft.com/office/drawing/2014/main" id="{5868474C-EC06-364F-99DE-1AC936773B03}"/>
              </a:ext>
            </a:extLst>
          </p:cNvPr>
          <p:cNvSpPr txBox="1">
            <a:spLocks noGrp="1"/>
          </p:cNvSpPr>
          <p:nvPr>
            <p:ph type="body" idx="1"/>
          </p:nvPr>
        </p:nvSpPr>
        <p:spPr>
          <a:xfrm>
            <a:off x="609600" y="1287653"/>
            <a:ext cx="8001000" cy="2713523"/>
          </a:xfrm>
          <a:prstGeom prst="rect">
            <a:avLst/>
          </a:prstGeom>
          <a:noFill/>
          <a:ln>
            <a:noFill/>
          </a:ln>
        </p:spPr>
        <p:txBody>
          <a:bodyPr spcFirstLastPara="1" wrap="square" lIns="91425" tIns="45700" rIns="91425" bIns="45700" anchor="t" anchorCtr="0">
            <a:noAutofit/>
          </a:bodyPr>
          <a:lstStyle>
            <a:lvl1pPr marL="60325" marR="0" lvl="0" indent="0" algn="l" defTabSz="914400" rtl="0" eaLnBrk="1" fontAlgn="auto" latinLnBrk="0" hangingPunct="1">
              <a:lnSpc>
                <a:spcPct val="120000"/>
              </a:lnSpc>
              <a:spcBef>
                <a:spcPts val="600"/>
              </a:spcBef>
              <a:spcAft>
                <a:spcPts val="0"/>
              </a:spcAft>
              <a:buClr>
                <a:srgbClr val="626262"/>
              </a:buClr>
              <a:buSzPts val="1600"/>
              <a:buFont typeface="Arial"/>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p:txBody>
      </p:sp>
      <p:pic>
        <p:nvPicPr>
          <p:cNvPr id="16" name="Google Shape;64;p30">
            <a:extLst>
              <a:ext uri="{FF2B5EF4-FFF2-40B4-BE49-F238E27FC236}">
                <a16:creationId xmlns:a16="http://schemas.microsoft.com/office/drawing/2014/main" id="{BD5CBBDF-6F17-1448-B962-D2D2E306D5A4}"/>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261796" y="149092"/>
            <a:ext cx="578223" cy="725945"/>
          </a:xfrm>
          <a:prstGeom prst="rect">
            <a:avLst/>
          </a:prstGeom>
          <a:noFill/>
          <a:ln>
            <a:noFill/>
          </a:ln>
        </p:spPr>
      </p:pic>
      <p:pic>
        <p:nvPicPr>
          <p:cNvPr id="10" name="Picture 9" descr="FDLTCC turtle logo">
            <a:extLst>
              <a:ext uri="{FF2B5EF4-FFF2-40B4-BE49-F238E27FC236}">
                <a16:creationId xmlns:a16="http://schemas.microsoft.com/office/drawing/2014/main" id="{CE5E02E1-B603-0E1D-9E67-A443FF76749B}"/>
              </a:ext>
            </a:extLst>
          </p:cNvPr>
          <p:cNvPicPr>
            <a:picLocks noChangeAspect="1"/>
          </p:cNvPicPr>
          <p:nvPr userDrawn="1"/>
        </p:nvPicPr>
        <p:blipFill>
          <a:blip r:embed="rId3"/>
          <a:srcRect/>
          <a:stretch/>
        </p:blipFill>
        <p:spPr>
          <a:xfrm>
            <a:off x="7440930" y="4001176"/>
            <a:ext cx="1653539" cy="1127928"/>
          </a:xfrm>
          <a:prstGeom prst="rect">
            <a:avLst/>
          </a:prstGeom>
        </p:spPr>
      </p:pic>
    </p:spTree>
    <p:extLst>
      <p:ext uri="{BB962C8B-B14F-4D97-AF65-F5344CB8AC3E}">
        <p14:creationId xmlns:p14="http://schemas.microsoft.com/office/powerpoint/2010/main" val="91049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Google Shape;66;p31">
            <a:extLst>
              <a:ext uri="{FF2B5EF4-FFF2-40B4-BE49-F238E27FC236}">
                <a16:creationId xmlns:a16="http://schemas.microsoft.com/office/drawing/2014/main" id="{53445688-445F-884A-A0AF-D4E0B65781EB}"/>
              </a:ext>
              <a:ext uri="{C183D7F6-B498-43B3-948B-1728B52AA6E4}">
                <adec:decorative xmlns:adec="http://schemas.microsoft.com/office/drawing/2017/decorative" val="1"/>
              </a:ext>
            </a:extLst>
          </p:cNvPr>
          <p:cNvSpPr/>
          <p:nvPr userDrawn="1"/>
        </p:nvSpPr>
        <p:spPr>
          <a:xfrm>
            <a:off x="0" y="0"/>
            <a:ext cx="9143998" cy="5143500"/>
          </a:xfrm>
          <a:prstGeom prst="rect">
            <a:avLst/>
          </a:prstGeom>
          <a:solidFill>
            <a:srgbClr val="EB81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0AB84"/>
              </a:solidFill>
              <a:latin typeface="Calibri"/>
              <a:ea typeface="Calibri"/>
              <a:cs typeface="Calibri"/>
              <a:sym typeface="Calibri"/>
            </a:endParaRPr>
          </a:p>
        </p:txBody>
      </p:sp>
      <p:sp>
        <p:nvSpPr>
          <p:cNvPr id="12" name="Google Shape;67;p31">
            <a:extLst>
              <a:ext uri="{FF2B5EF4-FFF2-40B4-BE49-F238E27FC236}">
                <a16:creationId xmlns:a16="http://schemas.microsoft.com/office/drawing/2014/main" id="{DE947FE1-7CF9-6940-87A0-C67D8A05ACD0}"/>
              </a:ext>
            </a:extLst>
          </p:cNvPr>
          <p:cNvSpPr txBox="1">
            <a:spLocks noGrp="1"/>
          </p:cNvSpPr>
          <p:nvPr>
            <p:ph type="title"/>
          </p:nvPr>
        </p:nvSpPr>
        <p:spPr>
          <a:xfrm>
            <a:off x="609600" y="2263140"/>
            <a:ext cx="8001000" cy="617220"/>
          </a:xfrm>
          <a:prstGeom prst="rect">
            <a:avLst/>
          </a:prstGeom>
          <a:noFill/>
          <a:ln>
            <a:noFill/>
          </a:ln>
        </p:spPr>
        <p:txBody>
          <a:bodyPr spcFirstLastPara="1" wrap="square" lIns="91425" tIns="91425" rIns="91425" bIns="45700" anchor="t" anchorCtr="0">
            <a:noAutofit/>
          </a:bodyPr>
          <a:lstStyle>
            <a:lvl1pPr lvl="0" algn="ctr">
              <a:lnSpc>
                <a:spcPct val="90000"/>
              </a:lnSpc>
              <a:spcBef>
                <a:spcPts val="0"/>
              </a:spcBef>
              <a:spcAft>
                <a:spcPts val="0"/>
              </a:spcAft>
              <a:buClr>
                <a:schemeClr val="lt1"/>
              </a:buClr>
              <a:buSzPts val="3000"/>
              <a:buFont typeface="Arial"/>
              <a:buNone/>
              <a:defRPr sz="3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 name="Picture 8">
            <a:extLst>
              <a:ext uri="{FF2B5EF4-FFF2-40B4-BE49-F238E27FC236}">
                <a16:creationId xmlns:a16="http://schemas.microsoft.com/office/drawing/2014/main" id="{A1FBB3B6-D0F6-B926-2C19-C270D35964D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6858000" cy="5143500"/>
          </a:xfrm>
          <a:prstGeom prst="rect">
            <a:avLst/>
          </a:prstGeom>
        </p:spPr>
      </p:pic>
      <p:pic>
        <p:nvPicPr>
          <p:cNvPr id="10" name="Picture 9" descr="FDLTCC turtle logo">
            <a:extLst>
              <a:ext uri="{FF2B5EF4-FFF2-40B4-BE49-F238E27FC236}">
                <a16:creationId xmlns:a16="http://schemas.microsoft.com/office/drawing/2014/main" id="{E50883BD-F506-09B0-A75B-4CEBB8616C2A}"/>
              </a:ext>
            </a:extLst>
          </p:cNvPr>
          <p:cNvPicPr>
            <a:picLocks noChangeAspect="1"/>
          </p:cNvPicPr>
          <p:nvPr userDrawn="1"/>
        </p:nvPicPr>
        <p:blipFill>
          <a:blip r:embed="rId3"/>
          <a:srcRect/>
          <a:stretch/>
        </p:blipFill>
        <p:spPr>
          <a:xfrm>
            <a:off x="5943601" y="44788"/>
            <a:ext cx="3276595" cy="2235062"/>
          </a:xfrm>
          <a:prstGeom prst="rect">
            <a:avLst/>
          </a:prstGeom>
        </p:spPr>
      </p:pic>
    </p:spTree>
    <p:extLst>
      <p:ext uri="{BB962C8B-B14F-4D97-AF65-F5344CB8AC3E}">
        <p14:creationId xmlns:p14="http://schemas.microsoft.com/office/powerpoint/2010/main" val="208621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Google Shape;34;p27">
            <a:extLst>
              <a:ext uri="{FF2B5EF4-FFF2-40B4-BE49-F238E27FC236}">
                <a16:creationId xmlns:a16="http://schemas.microsoft.com/office/drawing/2014/main" id="{4C382F89-CCCE-6B45-BC28-35AE88CE8988}"/>
              </a:ext>
              <a:ext uri="{C183D7F6-B498-43B3-948B-1728B52AA6E4}">
                <adec:decorative xmlns:adec="http://schemas.microsoft.com/office/drawing/2017/decorative" val="1"/>
              </a:ext>
            </a:extLst>
          </p:cNvPr>
          <p:cNvSpPr/>
          <p:nvPr userDrawn="1"/>
        </p:nvSpPr>
        <p:spPr>
          <a:xfrm>
            <a:off x="0" y="0"/>
            <a:ext cx="9144000" cy="1024128"/>
          </a:xfrm>
          <a:prstGeom prst="rect">
            <a:avLst/>
          </a:prstGeom>
          <a:solidFill>
            <a:schemeClr val="tx1">
              <a:lumMod val="25000"/>
              <a:lumOff val="75000"/>
              <a:alpha val="46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3" name="Google Shape;35;p27">
            <a:extLst>
              <a:ext uri="{FF2B5EF4-FFF2-40B4-BE49-F238E27FC236}">
                <a16:creationId xmlns:a16="http://schemas.microsoft.com/office/drawing/2014/main" id="{26375CB1-A4C0-944F-AB48-73A56662CC93}"/>
              </a:ext>
            </a:extLst>
          </p:cNvPr>
          <p:cNvSpPr txBox="1">
            <a:spLocks noGrp="1"/>
          </p:cNvSpPr>
          <p:nvPr>
            <p:ph type="title"/>
          </p:nvPr>
        </p:nvSpPr>
        <p:spPr>
          <a:xfrm>
            <a:off x="1363611" y="263525"/>
            <a:ext cx="6256389" cy="661318"/>
          </a:xfrm>
          <a:prstGeom prst="rect">
            <a:avLst/>
          </a:prstGeom>
          <a:noFill/>
          <a:ln>
            <a:noFill/>
          </a:ln>
        </p:spPr>
        <p:txBody>
          <a:bodyPr spcFirstLastPara="1" wrap="square" lIns="91425" tIns="91425" rIns="91425" bIns="45700" anchor="ctr" anchorCtr="0">
            <a:noAutofit/>
          </a:bodyPr>
          <a:lstStyle>
            <a:lvl1pPr lvl="0" algn="l">
              <a:lnSpc>
                <a:spcPct val="90000"/>
              </a:lnSpc>
              <a:spcBef>
                <a:spcPts val="0"/>
              </a:spcBef>
              <a:spcAft>
                <a:spcPts val="0"/>
              </a:spcAft>
              <a:buClr>
                <a:srgbClr val="0082BA"/>
              </a:buClr>
              <a:buSzPts val="2300"/>
              <a:buFont typeface="Arial"/>
              <a:buNone/>
              <a:defRPr sz="3000" b="1" i="0">
                <a:solidFill>
                  <a:srgbClr val="113D6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Google Shape;73;p32">
            <a:extLst>
              <a:ext uri="{FF2B5EF4-FFF2-40B4-BE49-F238E27FC236}">
                <a16:creationId xmlns:a16="http://schemas.microsoft.com/office/drawing/2014/main" id="{80C32AA8-A4E2-D245-96E5-8DE2CA313C1F}"/>
              </a:ext>
              <a:ext uri="{C183D7F6-B498-43B3-948B-1728B52AA6E4}">
                <adec:decorative xmlns:adec="http://schemas.microsoft.com/office/drawing/2017/decorative" val="1"/>
              </a:ext>
            </a:extLst>
          </p:cNvPr>
          <p:cNvSpPr/>
          <p:nvPr userDrawn="1"/>
        </p:nvSpPr>
        <p:spPr>
          <a:xfrm>
            <a:off x="0" y="0"/>
            <a:ext cx="1101815" cy="1024128"/>
          </a:xfrm>
          <a:prstGeom prst="rect">
            <a:avLst/>
          </a:prstGeom>
          <a:solidFill>
            <a:srgbClr val="113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77;p32">
            <a:extLst>
              <a:ext uri="{FF2B5EF4-FFF2-40B4-BE49-F238E27FC236}">
                <a16:creationId xmlns:a16="http://schemas.microsoft.com/office/drawing/2014/main" id="{C06A4F9C-506D-1142-B15A-88EC8049CDC5}"/>
              </a:ext>
            </a:extLst>
          </p:cNvPr>
          <p:cNvSpPr txBox="1">
            <a:spLocks noGrp="1"/>
          </p:cNvSpPr>
          <p:nvPr>
            <p:ph type="body" idx="1"/>
          </p:nvPr>
        </p:nvSpPr>
        <p:spPr>
          <a:xfrm>
            <a:off x="609599" y="1287653"/>
            <a:ext cx="3826213" cy="3334891"/>
          </a:xfrm>
          <a:prstGeom prst="rect">
            <a:avLst/>
          </a:prstGeom>
          <a:noFill/>
          <a:ln>
            <a:noFill/>
          </a:ln>
        </p:spPr>
        <p:txBody>
          <a:bodyPr spcFirstLastPara="1" wrap="square" lIns="91425" tIns="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78;p32">
            <a:extLst>
              <a:ext uri="{FF2B5EF4-FFF2-40B4-BE49-F238E27FC236}">
                <a16:creationId xmlns:a16="http://schemas.microsoft.com/office/drawing/2014/main" id="{E862729B-9CBD-114A-A2A1-231A2D8C5F20}"/>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243452" y="232280"/>
            <a:ext cx="614911" cy="559569"/>
          </a:xfrm>
          <a:prstGeom prst="rect">
            <a:avLst/>
          </a:prstGeom>
          <a:noFill/>
          <a:ln>
            <a:noFill/>
          </a:ln>
        </p:spPr>
      </p:pic>
      <p:sp>
        <p:nvSpPr>
          <p:cNvPr id="20" name="Google Shape;79;p32">
            <a:extLst>
              <a:ext uri="{FF2B5EF4-FFF2-40B4-BE49-F238E27FC236}">
                <a16:creationId xmlns:a16="http://schemas.microsoft.com/office/drawing/2014/main" id="{94572CB7-D7AF-EC48-892D-73F0624E0E69}"/>
              </a:ext>
            </a:extLst>
          </p:cNvPr>
          <p:cNvSpPr txBox="1">
            <a:spLocks noGrp="1"/>
          </p:cNvSpPr>
          <p:nvPr>
            <p:ph type="body" idx="2"/>
          </p:nvPr>
        </p:nvSpPr>
        <p:spPr>
          <a:xfrm>
            <a:off x="4708189" y="1287653"/>
            <a:ext cx="3826211" cy="3349607"/>
          </a:xfrm>
          <a:prstGeom prst="rect">
            <a:avLst/>
          </a:prstGeom>
          <a:noFill/>
          <a:ln>
            <a:noFill/>
          </a:ln>
        </p:spPr>
        <p:txBody>
          <a:bodyPr spcFirstLastPara="1" wrap="square" lIns="91425" tIns="0" rIns="91425" bIns="45700" anchor="t" anchorCtr="0">
            <a:noAutofit/>
          </a:bodyPr>
          <a:lstStyle>
            <a:lvl1pPr marL="60325" lvl="0" indent="0" algn="l">
              <a:lnSpc>
                <a:spcPct val="120000"/>
              </a:lnSpc>
              <a:spcBef>
                <a:spcPts val="600"/>
              </a:spcBef>
              <a:spcAft>
                <a:spcPts val="0"/>
              </a:spcAft>
              <a:buClr>
                <a:srgbClr val="626262"/>
              </a:buClr>
              <a:buSzPts val="1600"/>
              <a:buNone/>
              <a:tabLst/>
              <a:defRPr sz="1600">
                <a:solidFill>
                  <a:srgbClr val="626262"/>
                </a:solidFill>
                <a:latin typeface="Arial"/>
                <a:ea typeface="Arial"/>
                <a:cs typeface="Arial"/>
                <a:sym typeface="Arial"/>
              </a:defRPr>
            </a:lvl1pPr>
            <a:lvl2pPr marL="914400" lvl="1"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2pPr>
            <a:lvl3pPr marL="1371600" lvl="2"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3pPr>
            <a:lvl4pPr marL="1828800" lvl="3"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4pPr>
            <a:lvl5pPr marL="2286000" lvl="4" indent="-330200" algn="l">
              <a:lnSpc>
                <a:spcPct val="120000"/>
              </a:lnSpc>
              <a:spcBef>
                <a:spcPts val="375"/>
              </a:spcBef>
              <a:spcAft>
                <a:spcPts val="0"/>
              </a:spcAft>
              <a:buClr>
                <a:srgbClr val="626262"/>
              </a:buClr>
              <a:buSzPts val="1600"/>
              <a:buChar char="•"/>
              <a:defRPr sz="1600">
                <a:solidFill>
                  <a:srgbClr val="626262"/>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21" name="Google Shape;80;p32">
            <a:extLst>
              <a:ext uri="{FF2B5EF4-FFF2-40B4-BE49-F238E27FC236}">
                <a16:creationId xmlns:a16="http://schemas.microsoft.com/office/drawing/2014/main" id="{7917407C-BE62-3143-A757-3CD7E4B3DEE1}"/>
              </a:ext>
            </a:extLst>
          </p:cNvPr>
          <p:cNvCxnSpPr>
            <a:cxnSpLocks/>
          </p:cNvCxnSpPr>
          <p:nvPr userDrawn="1"/>
        </p:nvCxnSpPr>
        <p:spPr>
          <a:xfrm>
            <a:off x="4588933" y="1276349"/>
            <a:ext cx="0" cy="3360911"/>
          </a:xfrm>
          <a:prstGeom prst="straightConnector1">
            <a:avLst/>
          </a:prstGeom>
          <a:noFill/>
          <a:ln w="9525" cap="flat" cmpd="sng">
            <a:solidFill>
              <a:srgbClr val="797979"/>
            </a:solidFill>
            <a:prstDash val="solid"/>
            <a:miter lim="800000"/>
            <a:headEnd type="none" w="sm" len="sm"/>
            <a:tailEnd type="none" w="sm" len="sm"/>
          </a:ln>
        </p:spPr>
      </p:cxnSp>
      <p:pic>
        <p:nvPicPr>
          <p:cNvPr id="10" name="Picture 9" descr="FDLTCC turtle logo">
            <a:extLst>
              <a:ext uri="{FF2B5EF4-FFF2-40B4-BE49-F238E27FC236}">
                <a16:creationId xmlns:a16="http://schemas.microsoft.com/office/drawing/2014/main" id="{E4365B11-0210-4C9E-E9AD-41775FA8933B}"/>
              </a:ext>
            </a:extLst>
          </p:cNvPr>
          <p:cNvPicPr>
            <a:picLocks noChangeAspect="1"/>
          </p:cNvPicPr>
          <p:nvPr userDrawn="1"/>
        </p:nvPicPr>
        <p:blipFill>
          <a:blip r:embed="rId3"/>
          <a:srcRect/>
          <a:stretch/>
        </p:blipFill>
        <p:spPr>
          <a:xfrm>
            <a:off x="7466299" y="-57725"/>
            <a:ext cx="1653539" cy="1127928"/>
          </a:xfrm>
          <a:prstGeom prst="rect">
            <a:avLst/>
          </a:prstGeom>
        </p:spPr>
      </p:pic>
    </p:spTree>
    <p:extLst>
      <p:ext uri="{BB962C8B-B14F-4D97-AF65-F5344CB8AC3E}">
        <p14:creationId xmlns:p14="http://schemas.microsoft.com/office/powerpoint/2010/main" val="150326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Google Shape;82;p33">
            <a:extLst>
              <a:ext uri="{FF2B5EF4-FFF2-40B4-BE49-F238E27FC236}">
                <a16:creationId xmlns:a16="http://schemas.microsoft.com/office/drawing/2014/main" id="{48D6DC6B-A19D-8340-8F1B-21E0D3941109}"/>
              </a:ext>
            </a:extLst>
          </p:cNvPr>
          <p:cNvSpPr>
            <a:spLocks noGrp="1"/>
          </p:cNvSpPr>
          <p:nvPr>
            <p:ph type="pic" idx="2"/>
          </p:nvPr>
        </p:nvSpPr>
        <p:spPr>
          <a:xfrm>
            <a:off x="-1" y="0"/>
            <a:ext cx="5551353" cy="51435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rgbClr val="626262"/>
              </a:buClr>
              <a:buSzPts val="1600"/>
              <a:buFont typeface="Arial"/>
              <a:buNone/>
              <a:defRPr sz="1600" b="0" i="0" u="none" strike="noStrike" cap="none">
                <a:solidFill>
                  <a:srgbClr val="626262"/>
                </a:solidFill>
                <a:latin typeface="Arial"/>
                <a:ea typeface="Arial"/>
                <a:cs typeface="Arial"/>
                <a:sym typeface="Arial"/>
              </a:defRPr>
            </a:lvl1pPr>
            <a:lvl2pPr marR="0" lvl="1"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R="0" lvl="2"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R="0" lvl="3"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R="0" lvl="4"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84;p33">
            <a:extLst>
              <a:ext uri="{FF2B5EF4-FFF2-40B4-BE49-F238E27FC236}">
                <a16:creationId xmlns:a16="http://schemas.microsoft.com/office/drawing/2014/main" id="{2812AC41-B580-C047-AEE0-834551D95AB8}"/>
              </a:ext>
            </a:extLst>
          </p:cNvPr>
          <p:cNvSpPr txBox="1">
            <a:spLocks noGrp="1"/>
          </p:cNvSpPr>
          <p:nvPr>
            <p:ph type="title"/>
          </p:nvPr>
        </p:nvSpPr>
        <p:spPr>
          <a:xfrm>
            <a:off x="6010382" y="273844"/>
            <a:ext cx="2905018" cy="2845702"/>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0082BA"/>
              </a:buClr>
              <a:buSzPts val="6000"/>
              <a:buFont typeface="Arial"/>
              <a:buNone/>
              <a:defRPr sz="4000">
                <a:solidFill>
                  <a:srgbClr val="113D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 name="Picture 3" descr="FDLTCC turtle logo">
            <a:extLst>
              <a:ext uri="{FF2B5EF4-FFF2-40B4-BE49-F238E27FC236}">
                <a16:creationId xmlns:a16="http://schemas.microsoft.com/office/drawing/2014/main" id="{AA6BBEC3-CFA8-708B-6636-1E4DFEF221E2}"/>
              </a:ext>
            </a:extLst>
          </p:cNvPr>
          <p:cNvPicPr>
            <a:picLocks noChangeAspect="1"/>
          </p:cNvPicPr>
          <p:nvPr userDrawn="1"/>
        </p:nvPicPr>
        <p:blipFill>
          <a:blip r:embed="rId2"/>
          <a:srcRect/>
          <a:stretch/>
        </p:blipFill>
        <p:spPr>
          <a:xfrm>
            <a:off x="6438859" y="3217014"/>
            <a:ext cx="2443410" cy="1666722"/>
          </a:xfrm>
          <a:prstGeom prst="rect">
            <a:avLst/>
          </a:prstGeom>
        </p:spPr>
      </p:pic>
    </p:spTree>
    <p:extLst>
      <p:ext uri="{BB962C8B-B14F-4D97-AF65-F5344CB8AC3E}">
        <p14:creationId xmlns:p14="http://schemas.microsoft.com/office/powerpoint/2010/main" val="30078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4"/>
          <p:cNvSpPr txBox="1">
            <a:spLocks noGrp="1"/>
          </p:cNvSpPr>
          <p:nvPr>
            <p:ph type="body" idx="1"/>
          </p:nvPr>
        </p:nvSpPr>
        <p:spPr>
          <a:xfrm>
            <a:off x="609600" y="1428750"/>
            <a:ext cx="7905750" cy="32039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600"/>
              </a:spcBef>
              <a:spcAft>
                <a:spcPts val="0"/>
              </a:spcAft>
              <a:buClr>
                <a:srgbClr val="626262"/>
              </a:buClr>
              <a:buSzPts val="1600"/>
              <a:buFont typeface="Arial"/>
              <a:buNone/>
              <a:defRPr sz="1600" b="0" i="0" u="none" strike="noStrike" cap="none">
                <a:solidFill>
                  <a:srgbClr val="626262"/>
                </a:solidFill>
                <a:latin typeface="Arial"/>
                <a:ea typeface="Arial"/>
                <a:cs typeface="Arial"/>
                <a:sym typeface="Arial"/>
              </a:defRPr>
            </a:lvl1pPr>
            <a:lvl2pPr marL="914400" marR="0" lvl="1" indent="-330200"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30200"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L="2286000" marR="0" lvl="4" indent="-330200" algn="l" rtl="0">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 name="Title Placeholder 1">
            <a:extLst>
              <a:ext uri="{FF2B5EF4-FFF2-40B4-BE49-F238E27FC236}">
                <a16:creationId xmlns:a16="http://schemas.microsoft.com/office/drawing/2014/main" id="{0FA8CD85-E27D-7BC5-CF4A-C7AC7E76F79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TextBox 3">
            <a:extLst>
              <a:ext uri="{FF2B5EF4-FFF2-40B4-BE49-F238E27FC236}">
                <a16:creationId xmlns:a16="http://schemas.microsoft.com/office/drawing/2014/main" id="{9D4099B4-41D5-2B3D-85B2-61E1C7831612}"/>
              </a:ext>
            </a:extLst>
          </p:cNvPr>
          <p:cNvSpPr txBox="1"/>
          <p:nvPr userDrawn="1"/>
        </p:nvSpPr>
        <p:spPr>
          <a:xfrm>
            <a:off x="-9526" y="5238750"/>
            <a:ext cx="6943725" cy="2893100"/>
          </a:xfrm>
          <a:prstGeom prst="rect">
            <a:avLst/>
          </a:prstGeom>
          <a:noFill/>
        </p:spPr>
        <p:txBody>
          <a:bodyPr wrap="square">
            <a:spAutoFit/>
          </a:bodyPr>
          <a:lstStyle/>
          <a:p>
            <a:r>
              <a:rPr lang="en-US" sz="1400" b="1" i="0" u="none" strike="noStrike" cap="none">
                <a:solidFill>
                  <a:srgbClr val="000000"/>
                </a:solidFill>
                <a:effectLst/>
                <a:latin typeface="Arial"/>
                <a:ea typeface="Arial"/>
                <a:cs typeface="Arial"/>
                <a:sym typeface="Arial"/>
              </a:rPr>
              <a:t>COLORS</a:t>
            </a:r>
          </a:p>
          <a:p>
            <a:pPr marL="0" marR="0" lvl="0" indent="0">
              <a:spcBef>
                <a:spcPts val="0"/>
              </a:spcBef>
              <a:spcAft>
                <a:spcPts val="0"/>
              </a:spcAft>
              <a:buSzPts val="1000"/>
              <a:buFont typeface="Arial" panose="020B0604020202020204" pitchFamily="34" charset="0"/>
              <a:buNone/>
              <a:tabLst>
                <a:tab pos="457200" algn="l"/>
              </a:tabLst>
            </a:pPr>
            <a:r>
              <a:rPr lang="en-US" sz="1400" b="0" i="0" u="none" strike="noStrike" cap="none">
                <a:solidFill>
                  <a:srgbClr val="000000"/>
                </a:solidFill>
                <a:effectLst/>
                <a:latin typeface="Arial"/>
                <a:ea typeface="Arial"/>
                <a:cs typeface="Arial"/>
                <a:sym typeface="Arial"/>
              </a:rPr>
              <a:t>Fond du Lac has it’s own set of branding colors. There are six primary colors (light yellow, dark orange, purple, background, blue, and gray). </a:t>
            </a:r>
          </a:p>
          <a:p>
            <a:pPr marL="342900" marR="0" lvl="0" indent="-342900">
              <a:spcBef>
                <a:spcPts val="0"/>
              </a:spcBef>
              <a:spcAft>
                <a:spcPts val="0"/>
              </a:spcAft>
              <a:buSzPts val="1000"/>
              <a:buFont typeface="Arial" panose="020B0604020202020204" pitchFamily="34" charset="0"/>
              <a:buChar char="•"/>
              <a:tabLst>
                <a:tab pos="328613" algn="l"/>
              </a:tabLst>
            </a:pPr>
            <a:r>
              <a:rPr lang="en-US" sz="1400">
                <a:solidFill>
                  <a:srgbClr val="000000"/>
                </a:solidFill>
                <a:effectLst/>
                <a:latin typeface="Calibri" panose="020F0502020204030204" pitchFamily="34" charset="0"/>
                <a:ea typeface="Times New Roman" panose="02020603050405020304" pitchFamily="18" charset="0"/>
              </a:rPr>
              <a:t>Light Yellow: #f79239</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Arial" panose="020B0604020202020204" pitchFamily="34" charset="0"/>
              <a:buChar char="•"/>
              <a:tabLst>
                <a:tab pos="328613" algn="l"/>
              </a:tabLst>
            </a:pPr>
            <a:r>
              <a:rPr lang="en-US" sz="1400">
                <a:solidFill>
                  <a:srgbClr val="000000"/>
                </a:solidFill>
                <a:effectLst/>
                <a:latin typeface="Calibri" panose="020F0502020204030204" pitchFamily="34" charset="0"/>
                <a:ea typeface="Times New Roman" panose="02020603050405020304" pitchFamily="18" charset="0"/>
              </a:rPr>
              <a:t>Dark Orange: #D44411</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Arial" panose="020B0604020202020204" pitchFamily="34" charset="0"/>
              <a:buChar char="•"/>
              <a:tabLst>
                <a:tab pos="328613" algn="l"/>
              </a:tabLst>
            </a:pPr>
            <a:r>
              <a:rPr lang="en-US" sz="1400">
                <a:solidFill>
                  <a:srgbClr val="000000"/>
                </a:solidFill>
                <a:effectLst/>
                <a:latin typeface="Calibri" panose="020F0502020204030204" pitchFamily="34" charset="0"/>
                <a:ea typeface="Times New Roman" panose="02020603050405020304" pitchFamily="18" charset="0"/>
              </a:rPr>
              <a:t>Purple: #402a30</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Arial" panose="020B0604020202020204" pitchFamily="34" charset="0"/>
              <a:buChar char="•"/>
              <a:tabLst>
                <a:tab pos="328613" algn="l"/>
              </a:tabLst>
            </a:pPr>
            <a:r>
              <a:rPr lang="en-US" sz="1400">
                <a:solidFill>
                  <a:srgbClr val="000000"/>
                </a:solidFill>
                <a:effectLst/>
                <a:latin typeface="Calibri" panose="020F0502020204030204" pitchFamily="34" charset="0"/>
                <a:ea typeface="Times New Roman" panose="02020603050405020304" pitchFamily="18" charset="0"/>
              </a:rPr>
              <a:t>Background: #fffaf8</a:t>
            </a:r>
          </a:p>
          <a:p>
            <a:pPr marL="342900" marR="0" lvl="0" indent="-342900">
              <a:spcBef>
                <a:spcPts val="0"/>
              </a:spcBef>
              <a:spcAft>
                <a:spcPts val="0"/>
              </a:spcAft>
              <a:buSzPts val="1000"/>
              <a:buFont typeface="Arial" panose="020B0604020202020204" pitchFamily="34" charset="0"/>
              <a:buChar char="•"/>
              <a:tabLst>
                <a:tab pos="328613" algn="l"/>
              </a:tabLst>
            </a:pPr>
            <a:r>
              <a:rPr lang="en-US" sz="1400">
                <a:solidFill>
                  <a:srgbClr val="000000"/>
                </a:solidFill>
                <a:effectLst/>
                <a:latin typeface="Calibri" panose="020F0502020204030204" pitchFamily="34" charset="0"/>
                <a:ea typeface="Times New Roman" panose="02020603050405020304" pitchFamily="18" charset="0"/>
              </a:rPr>
              <a:t>Blue: #113D65</a:t>
            </a:r>
            <a:endParaRPr lang="en-US" sz="140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tabLst>
                <a:tab pos="328613" algn="l"/>
              </a:tabLst>
            </a:pPr>
            <a:r>
              <a:rPr lang="en-US" sz="1400">
                <a:solidFill>
                  <a:srgbClr val="000000"/>
                </a:solidFill>
                <a:effectLst/>
                <a:latin typeface="Calibri" panose="020F0502020204030204" pitchFamily="34" charset="0"/>
                <a:ea typeface="Calibri" panose="020F0502020204030204" pitchFamily="34" charset="0"/>
              </a:rPr>
              <a:t>Grey: #7a726e</a:t>
            </a:r>
            <a:r>
              <a:rPr lang="en-US" sz="1400">
                <a:effectLst/>
              </a:rPr>
              <a:t> </a:t>
            </a:r>
          </a:p>
          <a:p>
            <a:endParaRPr lang="en-US" sz="1400" b="0" i="0" u="none" strike="noStrike" cap="none">
              <a:solidFill>
                <a:srgbClr val="000000"/>
              </a:solidFill>
              <a:effectLst/>
              <a:latin typeface="Arial"/>
              <a:ea typeface="Arial"/>
              <a:cs typeface="Arial"/>
              <a:sym typeface="Arial"/>
            </a:endParaRPr>
          </a:p>
          <a:p>
            <a:r>
              <a:rPr lang="en-US" sz="1400" b="0" i="0" u="none" strike="noStrike" cap="none">
                <a:solidFill>
                  <a:srgbClr val="000000"/>
                </a:solidFill>
                <a:effectLst/>
                <a:latin typeface="Arial"/>
                <a:ea typeface="Arial"/>
                <a:cs typeface="Arial"/>
                <a:sym typeface="Arial"/>
              </a:rPr>
              <a:t>To add these colors to your presentation’s color palette:</a:t>
            </a:r>
          </a:p>
          <a:p>
            <a:r>
              <a:rPr lang="en-US" sz="1400" b="0" i="0" u="none" strike="noStrike" cap="none">
                <a:solidFill>
                  <a:srgbClr val="000000"/>
                </a:solidFill>
                <a:effectLst/>
                <a:latin typeface="Arial"/>
                <a:ea typeface="Arial"/>
                <a:cs typeface="Arial"/>
                <a:sym typeface="Arial"/>
              </a:rPr>
              <a:t>Shape Format &gt; Shape fill &gt; More Fill colors &gt; Use the eye dropper and click on the color down here that you want to use &gt; Click OK</a:t>
            </a:r>
          </a:p>
        </p:txBody>
      </p:sp>
      <p:sp>
        <p:nvSpPr>
          <p:cNvPr id="5" name="Rectangle 4">
            <a:extLst>
              <a:ext uri="{FF2B5EF4-FFF2-40B4-BE49-F238E27FC236}">
                <a16:creationId xmlns:a16="http://schemas.microsoft.com/office/drawing/2014/main" id="{4A6ED058-5868-A243-14F7-91A7C6577BB3}"/>
              </a:ext>
            </a:extLst>
          </p:cNvPr>
          <p:cNvSpPr/>
          <p:nvPr userDrawn="1"/>
        </p:nvSpPr>
        <p:spPr>
          <a:xfrm>
            <a:off x="7333831" y="5467351"/>
            <a:ext cx="462563" cy="451342"/>
          </a:xfrm>
          <a:prstGeom prst="rect">
            <a:avLst/>
          </a:prstGeom>
          <a:solidFill>
            <a:srgbClr val="F7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29956D-E3F3-EABF-ABFA-B2542BF3AFCC}"/>
              </a:ext>
            </a:extLst>
          </p:cNvPr>
          <p:cNvSpPr/>
          <p:nvPr userDrawn="1"/>
        </p:nvSpPr>
        <p:spPr>
          <a:xfrm>
            <a:off x="7925778" y="5467351"/>
            <a:ext cx="462563" cy="451342"/>
          </a:xfrm>
          <a:prstGeom prst="rect">
            <a:avLst/>
          </a:prstGeom>
          <a:solidFill>
            <a:srgbClr val="D44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E4B295-E7BA-9959-3B67-3AF679A90B8D}"/>
              </a:ext>
            </a:extLst>
          </p:cNvPr>
          <p:cNvSpPr/>
          <p:nvPr userDrawn="1"/>
        </p:nvSpPr>
        <p:spPr>
          <a:xfrm>
            <a:off x="7885997" y="6153152"/>
            <a:ext cx="462563" cy="451342"/>
          </a:xfrm>
          <a:prstGeom prst="rect">
            <a:avLst/>
          </a:prstGeom>
          <a:solidFill>
            <a:srgbClr val="113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E21671-D77E-7B6F-89AE-FEF5387D4FBA}"/>
              </a:ext>
            </a:extLst>
          </p:cNvPr>
          <p:cNvSpPr/>
          <p:nvPr userDrawn="1"/>
        </p:nvSpPr>
        <p:spPr>
          <a:xfrm>
            <a:off x="7296424" y="6153151"/>
            <a:ext cx="462563" cy="451343"/>
          </a:xfrm>
          <a:prstGeom prst="rect">
            <a:avLst/>
          </a:prstGeom>
          <a:solidFill>
            <a:srgbClr val="FF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E88C61-3D83-AABD-17E3-DB22EF6A2B9B}"/>
              </a:ext>
            </a:extLst>
          </p:cNvPr>
          <p:cNvSpPr/>
          <p:nvPr userDrawn="1"/>
        </p:nvSpPr>
        <p:spPr>
          <a:xfrm>
            <a:off x="8515350" y="5467350"/>
            <a:ext cx="462563" cy="451343"/>
          </a:xfrm>
          <a:prstGeom prst="rect">
            <a:avLst/>
          </a:prstGeom>
          <a:solidFill>
            <a:srgbClr val="402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A12ACF-4F27-7A59-8573-04A463E3EC02}"/>
              </a:ext>
            </a:extLst>
          </p:cNvPr>
          <p:cNvSpPr/>
          <p:nvPr userDrawn="1"/>
        </p:nvSpPr>
        <p:spPr>
          <a:xfrm>
            <a:off x="8514133" y="6153150"/>
            <a:ext cx="462563" cy="451343"/>
          </a:xfrm>
          <a:prstGeom prst="rect">
            <a:avLst/>
          </a:prstGeom>
          <a:solidFill>
            <a:srgbClr val="7A7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9" r:id="rId11"/>
    <p:sldLayoutId id="2147483720" r:id="rId12"/>
    <p:sldLayoutId id="2147483721" r:id="rId13"/>
    <p:sldLayoutId id="2147483669" r:id="rId14"/>
    <p:sldLayoutId id="2147483700" r:id="rId15"/>
    <p:sldLayoutId id="2147483698" r:id="rId16"/>
    <p:sldLayoutId id="2147483699" r:id="rId17"/>
    <p:sldLayoutId id="2147483676" r:id="rId18"/>
    <p:sldLayoutId id="2147483678" r:id="rId19"/>
    <p:sldLayoutId id="2147483681" r:id="rId20"/>
    <p:sldLayoutId id="2147483682" r:id="rId21"/>
    <p:sldLayoutId id="2147483683" r:id="rId22"/>
    <p:sldLayoutId id="2147483701" r:id="rId23"/>
    <p:sldLayoutId id="2147483703" r:id="rId24"/>
    <p:sldLayoutId id="2147483704" r:id="rId25"/>
    <p:sldLayoutId id="2147483722" r:id="rId2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113D65"/>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52">
          <p15:clr>
            <a:srgbClr val="F26B43"/>
          </p15:clr>
        </p15:guide>
        <p15:guide id="2" orient="horz" pos="804">
          <p15:clr>
            <a:srgbClr val="F26B43"/>
          </p15:clr>
        </p15:guide>
        <p15:guide id="3" pos="384">
          <p15:clr>
            <a:srgbClr val="F26B43"/>
          </p15:clr>
        </p15:guide>
        <p15:guide id="4" pos="5376">
          <p15:clr>
            <a:srgbClr val="F26B43"/>
          </p15:clr>
        </p15:guide>
        <p15:guide id="5" orient="horz" pos="2916">
          <p15:clr>
            <a:srgbClr val="F26B43"/>
          </p15:clr>
        </p15:guide>
        <p15:guide id="6" orient="horz" pos="166">
          <p15:clr>
            <a:srgbClr val="F26B43"/>
          </p15:clr>
        </p15:guide>
        <p15:guide id="7" orient="horz" pos="900">
          <p15:clr>
            <a:srgbClr val="F26B43"/>
          </p15:clr>
        </p15:guide>
        <p15:guide id="8" orient="horz" pos="3060">
          <p15:clr>
            <a:srgbClr val="F26B43"/>
          </p15:clr>
        </p15:guide>
        <p15:guide id="9" pos="144">
          <p15:clr>
            <a:srgbClr val="F26B43"/>
          </p15:clr>
        </p15:guide>
        <p15:guide id="10" pos="56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7.xml"/><Relationship Id="rId5" Type="http://schemas.openxmlformats.org/officeDocument/2006/relationships/hyperlink" Target="https://cdn1-originals.webdamdb.com/13012_143717240?cache=1680119541&amp;response-content-disposition=inline;filename=Basket%25202-Mini%2520Lesson%25202-Emotional%2520Literacy.pdf&amp;response-content-type=application/pdf&amp;Policy=eyJTdGF0ZW1lbnQiOlt7IlJlc291cmNlIjoiaHR0cCo6Ly9jZG4xLW9yaWdpbmFscy53ZWJkYW1kYi5jb20vMTMwMTJfMTQzNzE3MjQwP2NhY2hlPTE2ODAxMTk1NDEmcmVzcG9uc2UtY29udGVudC1kaXNwb3NpdGlvbj1pbmxpbmU7ZmlsZW5hbWU9QmFza2V0JTI1MjAyLU1pbmklMjUyMExlc3NvbiUyNTIwMi1FbW90aW9uYWwlMjUyMExpdGVyYWN5LnBkZiZyZXNwb25zZS1jb250ZW50LXR5cGU9YXBwbGljYXRpb24vcGRmIiwiQ29uZGl0aW9uIjp7IkRhdGVMZXNzVGhhbiI6eyJBV1M6RXBvY2hUaW1lIjoyMTQ3NDE0NDAwfX19XX0_&amp;Signature=QUuYDgx8F0-iNn3tVvnqoIjQs4mdM4qEwfdBDDh7egY9jxaTO3h8IU01B-Rg~qbpWcKYsrISUo1UjIHRC6eoEPSDRX44knlbRVzBaja02goi5SqpuMwUiOFiSwkdN1ywXp03nloLqpjFWLBZBl6XTk-vhwrNHAiVqG4KC0k9QBwLnt63AjrbycPkbz~oN4bBZEKpxns~mV68G9ds55crdnMkt~MmW33fQhapdu5uzYPJCCz~w3lKAXSrseK8ToJlTy1kWfM-gqUfvtAh0PNeUsaRQwuh0AJllC4MMrBYyNQ53zRQfhvh9YOnN9GpHf-koGZiOznJ9Ivanlg6-LdgfA__&amp;Key-Pair-Id=APKAI2ASI2IOLRFF2RHA" TargetMode="External"/><Relationship Id="rId4" Type="http://schemas.openxmlformats.org/officeDocument/2006/relationships/hyperlink" Target="https://cdn2.webdamdb.com/md_6iJWlGGMqun1.mp4?1547662692"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hyperlink" Target="https://cdn1-originals.webdamdb.com/13012_143717240?cache=1680119541&amp;response-content-disposition=inline;filename=Basket%25202-Mini%2520Lesson%25202-Emotional%2520Literacy.pdf&amp;response-content-type=application/pdf&amp;Policy=eyJTdGF0ZW1lbnQiOlt7IlJlc291cmNlIjoiaHR0cCo6Ly9jZG4xLW9yaWdpbmFscy53ZWJkYW1kYi5jb20vMTMwMTJfMTQzNzE3MjQwP2NhY2hlPTE2ODAxMTk1NDEmcmVzcG9uc2UtY29udGVudC1kaXNwb3NpdGlvbj1pbmxpbmU7ZmlsZW5hbWU9QmFza2V0JTI1MjAyLU1pbmklMjUyMExlc3NvbiUyNTIwMi1FbW90aW9uYWwlMjUyMExpdGVyYWN5LnBkZiZyZXNwb25zZS1jb250ZW50LXR5cGU9YXBwbGljYXRpb24vcGRmIiwiQ29uZGl0aW9uIjp7IkRhdGVMZXNzVGhhbiI6eyJBV1M6RXBvY2hUaW1lIjoyMTQ3NDE0NDAwfX19XX0_&amp;Signature=QUuYDgx8F0-iNn3tVvnqoIjQs4mdM4qEwfdBDDh7egY9jxaTO3h8IU01B-Rg~qbpWcKYsrISUo1UjIHRC6eoEPSDRX44knlbRVzBaja02goi5SqpuMwUiOFiSwkdN1ywXp03nloLqpjFWLBZBl6XTk-vhwrNHAiVqG4KC0k9QBwLnt63AjrbycPkbz~oN4bBZEKpxns~mV68G9ds55crdnMkt~MmW33fQhapdu5uzYPJCCz~w3lKAXSrseK8ToJlTy1kWfM-gqUfvtAh0PNeUsaRQwuh0AJllC4MMrBYyNQ53zRQfhvh9YOnN9GpHf-koGZiOznJ9Ivanlg6-LdgfA__&amp;Key-Pair-Id=APKAI2ASI2IOLRFF2RHA" TargetMode="External"/><Relationship Id="rId4" Type="http://schemas.openxmlformats.org/officeDocument/2006/relationships/hyperlink" Target="https://cdn2.webdamdb.com/md_wVLT9zgheqh6.mp4?1588009580"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23.xml"/><Relationship Id="rId4" Type="http://schemas.openxmlformats.org/officeDocument/2006/relationships/hyperlink" Target="https://cdn2.webdamdb.com/md_wVLT9zgheqh6.mp4?1588009580"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25.xml"/><Relationship Id="rId5" Type="http://schemas.openxmlformats.org/officeDocument/2006/relationships/hyperlink" Target="https://cdn2.webdamdb.com/md_wVLT9zgheqh6.mp4?1588009580" TargetMode="External"/><Relationship Id="rId4" Type="http://schemas.openxmlformats.org/officeDocument/2006/relationships/hyperlink" Target="https://cdn2.webdamdb.com/md_6iJWlGGMqun1.mp4?1547662692"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3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33.xml"/><Relationship Id="rId5" Type="http://schemas.openxmlformats.org/officeDocument/2006/relationships/hyperlink" Target="https://cdn1-originals.webdamdb.com/13012_143722825?cache=1680126614&amp;response-content-disposition=inline;filename=Basket%25202-Mini%2520Lesson%25207-Supporting%2520language%2520dev.pdf&amp;response-content-type=application/pdf&amp;Policy=eyJTdGF0ZW1lbnQiOlt7IlJlc291cmNlIjoiaHR0cCo6Ly9jZG4xLW9yaWdpbmFscy53ZWJkYW1kYi5jb20vMTMwMTJfMTQzNzIyODI1P2NhY2hlPTE2ODAxMjY2MTQmcmVzcG9uc2UtY29udGVudC1kaXNwb3NpdGlvbj1pbmxpbmU7ZmlsZW5hbWU9QmFza2V0JTI1MjAyLU1pbmklMjUyMExlc3NvbiUyNTIwNy1TdXBwb3J0aW5nJTI1MjBsYW5ndWFnZSUyNTIwZGV2LnBkZiZyZXNwb25zZS1jb250ZW50LXR5cGU9YXBwbGljYXRpb24vcGRmIiwiQ29uZGl0aW9uIjp7IkRhdGVMZXNzVGhhbiI6eyJBV1M6RXBvY2hUaW1lIjoyMTQ3NDE0NDAwfX19XX0_&amp;Signature=mXtqd1NMb5cD~cqFJ9nOXUId9JGqbIIVu-hSIW8f5cal93CYBqZPmT7IGj2M0LGemArKd4WF0ScoxhtZ5oqr~aTXLd9CJ9Q4B225y~GHWIZGHmrou23-j6OGgdT0-ZTd9fD6YGufHO3iNag11aFPm~NyKfDoNwAeBZbWpAa3fElau-8aWn1823ukEhYh5AEEwlHIeUDmDlyj7cRDx3YICnBgOnnF1ld00KCKWL-2NBY5ZqBf35AKyvEsXzRQVx021MuYaI40ZM3Jnj8nAX51sVQ6CKEAqUWd63ebTLeFMt6baA0PAhnnBnj2khv6ius8hNDCFXs4tp7pQDpvP11k-Q__&amp;Key-Pair-Id=APKAI2ASI2IOLRFF2RHA" TargetMode="External"/><Relationship Id="rId4" Type="http://schemas.openxmlformats.org/officeDocument/2006/relationships/hyperlink" Target="https://eclkc.ohs.acf.hhs.gov/video/early-essentials-webisode-9-language-development"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7.xml"/><Relationship Id="rId7" Type="http://schemas.openxmlformats.org/officeDocument/2006/relationships/hyperlink" Target="https://cdn2.webdamdb.com/v1_md_zeXyijUf8UUO.mp4" TargetMode="External"/><Relationship Id="rId2" Type="http://schemas.openxmlformats.org/officeDocument/2006/relationships/slideLayout" Target="../slideLayouts/slideLayout24.xml"/><Relationship Id="rId1" Type="http://schemas.openxmlformats.org/officeDocument/2006/relationships/tags" Target="../tags/tag34.xml"/><Relationship Id="rId6" Type="http://schemas.openxmlformats.org/officeDocument/2006/relationships/image" Target="../media/image24.png"/><Relationship Id="rId5" Type="http://schemas.openxmlformats.org/officeDocument/2006/relationships/hyperlink" Target="https://cdn2.webdamdb.com/v1_md_LBUI8LrgMdzP.mp4" TargetMode="External"/><Relationship Id="rId4" Type="http://schemas.openxmlformats.org/officeDocument/2006/relationships/image" Target="../media/image23.png"/><Relationship Id="rId9" Type="http://schemas.openxmlformats.org/officeDocument/2006/relationships/hyperlink" Target="https://cdn2.webdamdb.com/v1_md_TeLwaYhe56Sb.mp4"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xml"/><Relationship Id="rId1" Type="http://schemas.openxmlformats.org/officeDocument/2006/relationships/tags" Target="../tags/tag35.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38.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hyperlink" Target="https://cdn1-originals.webdamdb.com/13012_143717242?cache=1680119593&amp;response-content-disposition=inline;filename=Basket%25202-Mini%2520Lesson%25208-Supporting%2520social%2520emotional%2520development.pdf&amp;response-content-type=application/pdf&amp;Policy=eyJTdGF0ZW1lbnQiOlt7IlJlc291cmNlIjoiaHR0cCo6Ly9jZG4xLW9yaWdpbmFscy53ZWJkYW1kYi5jb20vMTMwMTJfMTQzNzE3MjQyP2NhY2hlPTE2ODAxMTk1OTMmcmVzcG9uc2UtY29udGVudC1kaXNwb3NpdGlvbj1pbmxpbmU7ZmlsZW5hbWU9QmFza2V0JTI1MjAyLU1pbmklMjUyMExlc3NvbiUyNTIwOC1TdXBwb3J0aW5nJTI1MjBzb2NpYWwlMjUyMGVtb3Rpb25hbCUyNTIwZGV2ZWxvcG1lbnQucGRmJnJlc3BvbnNlLWNvbnRlbnQtdHlwZT1hcHBsaWNhdGlvbi9wZGYiLCJDb25kaXRpb24iOnsiRGF0ZUxlc3NUaGFuIjp7IkFXUzpFcG9jaFRpbWUiOjIxNDc0MTQ0MDB9fX1dfQ__&amp;Signature=i4V7B7FAhkFwkeNJza-1nvlO19ZYq0Q0D7uerygtGENEgwlqfCP4u-kAp-MsRLWm40kZPfeKQBjeFpv-AqD0hnBDzRRxeD0pGWIp6pvim6hOjnI1T1L-CDKOH34OAy~6rEMxSY7Xm2AD5DSe-5wBe0ESYZmNrCwWuLjRwCLPkHir7hA8D7JXjLMiV836n59EGL2LahPU34WKTEFRV2qT9aMUYZ7vE03riSMRdoyi8pTgjfC5neC41oQ5vJmGQT5rwpTRMsRhGna9w5pfurEh0IaWF6Ghg9rTpJKnMIu68KfBCFirGojKQ5-UzAgw7wJRgGsHtxA6z9D3MKGRPU72KA__&amp;Key-Pair-Id=APKAI2ASI2IOLRFF2RHA" TargetMode="External"/><Relationship Id="rId3" Type="http://schemas.openxmlformats.org/officeDocument/2006/relationships/notesSlide" Target="../notesSlides/notesSlide43.xml"/><Relationship Id="rId7" Type="http://schemas.openxmlformats.org/officeDocument/2006/relationships/hyperlink" Target="https://cdn1-originals.webdamdb.com/13012_143722823?cache=1680126607&amp;response-content-disposition=inline;filename=Basket%25202-Mini%2520Lesson%25206-Planning%2520for%2520ongoing%2520assessment.pdf&amp;response-content-type=application/pdf&amp;Policy=eyJTdGF0ZW1lbnQiOlt7IlJlc291cmNlIjoiaHR0cCo6Ly9jZG4xLW9yaWdpbmFscy53ZWJkYW1kYi5jb20vMTMwMTJfMTQzNzIyODIzP2NhY2hlPTE2ODAxMjY2MDcmcmVzcG9uc2UtY29udGVudC1kaXNwb3NpdGlvbj1pbmxpbmU7ZmlsZW5hbWU9QmFza2V0JTI1MjAyLU1pbmklMjUyMExlc3NvbiUyNTIwNi1QbGFubmluZyUyNTIwZm9yJTI1MjBvbmdvaW5nJTI1MjBhc3Nlc3NtZW50LnBkZiZyZXNwb25zZS1jb250ZW50LXR5cGU9YXBwbGljYXRpb24vcGRmIiwiQ29uZGl0aW9uIjp7IkRhdGVMZXNzVGhhbiI6eyJBV1M6RXBvY2hUaW1lIjoyMTQ3NDE0NDAwfX19XX0_&amp;Signature=ZuPSNqzqaZcvxzgexOqIIBsglmzSDrfdllGgD~Q85tcAZmJWn1JP19sBWX~Whqb4kOycDXOTG2EQG4qqjsEQWYeBWrPSIHAiHgzVbhbwpfuTpf70YIEnb8Su1qd-6E9meHGBEm8V7PKuGbHopfXnZbZ9dS5W3F~UQLwFnCe-HR9Ex4fMYdLBZaSKJUCMOS4XLgV8kVa~uB3a17LPmDtVC1fvpndfvhEN3FtZSj4Sjq8BAMKKgpwQUtXhsZeIUyMJl0972anp869sxCApt8MAytMSfuup9nL68dBbQ6702Zn4qjCHG2cT7~z-~f1KvD3TbBt2OmJCdItvhaAhQPqWvQ__&amp;Key-Pair-Id=APKAI2ASI2IOLRFF2RHA" TargetMode="External"/><Relationship Id="rId12" Type="http://schemas.openxmlformats.org/officeDocument/2006/relationships/hyperlink" Target="https://cdn1-originals.webdamdb.com/13012_143717241?cache=1680119541&amp;response-content-disposition=inline;filename=Basket%25202-Mini%2520Lesson%25204-Communicating%2520with%2520families.pdf&amp;response-content-type=application/pdf&amp;Policy=eyJTdGF0ZW1lbnQiOlt7IlJlc291cmNlIjoiaHR0cCo6Ly9jZG4xLW9yaWdpbmFscy53ZWJkYW1kYi5jb20vMTMwMTJfMTQzNzE3MjQxP2NhY2hlPTE2ODAxMTk1NDEmcmVzcG9uc2UtY29udGVudC1kaXNwb3NpdGlvbj1pbmxpbmU7ZmlsZW5hbWU9QmFza2V0JTI1MjAyLU1pbmklMjUyMExlc3NvbiUyNTIwNC1Db21tdW5pY2F0aW5nJTI1MjB3aXRoJTI1MjBmYW1pbGllcy5wZGYmcmVzcG9uc2UtY29udGVudC10eXBlPWFwcGxpY2F0aW9uL3BkZiIsIkNvbmRpdGlvbiI6eyJEYXRlTGVzc1RoYW4iOnsiQVdTOkVwb2NoVGltZSI6MjE0NzQxNDQwMH19fV19&amp;Signature=GMo7VGhGxzGqT~CUyHTZCzcADw4eirZ-rqFNydvjJqNayehWJARsF81ruJ0dWhtr~OmzQ6FYP-PTNf4zAiVASHQ5l1uQVFn8bZDK4ec4tcCZwNblIX~T92ajLAQMhpqS4kwyryG8jig4UlsAHo6VdgjReg2xeysw3R4WttF2WzqfqaG1W1lQpvsdYtQSF5BKFpp7eUGOUxK4qVxZmH9UWhEG~9mKApmmoYX-~X0a8C~U9UHTFLKJpLIUuS1ea6DENBsaN9FvqIxAehnA3XBUXqybOZ7rpFj-l6ThJNBvQaEyKDvJVX61B5om46AxQqqmE7YKLfEDUqWQw0luSG7l2A__&amp;Key-Pair-Id=APKAI2ASI2IOLRFF2RHA" TargetMode="External"/><Relationship Id="rId2" Type="http://schemas.openxmlformats.org/officeDocument/2006/relationships/slideLayout" Target="../slideLayouts/slideLayout25.xml"/><Relationship Id="rId1" Type="http://schemas.openxmlformats.org/officeDocument/2006/relationships/tags" Target="../tags/tag40.xml"/><Relationship Id="rId6" Type="http://schemas.openxmlformats.org/officeDocument/2006/relationships/hyperlink" Target="https://cdn1-originals.webdamdb.com/13012_143717243?cache=1680119542&amp;response-content-disposition=inline;filename=Basket%25202-Mini%2520Lesson%25205-Documenting%2520Observations.pdf&amp;response-content-type=application/pdf&amp;Policy=eyJTdGF0ZW1lbnQiOlt7IlJlc291cmNlIjoiaHR0cCo6Ly9jZG4xLW9yaWdpbmFscy53ZWJkYW1kYi5jb20vMTMwMTJfMTQzNzE3MjQzP2NhY2hlPTE2ODAxMTk1NDImcmVzcG9uc2UtY29udGVudC1kaXNwb3NpdGlvbj1pbmxpbmU7ZmlsZW5hbWU9QmFza2V0JTI1MjAyLU1pbmklMjUyMExlc3NvbiUyNTIwNS1Eb2N1bWVudGluZyUyNTIwT2JzZXJ2YXRpb25zLnBkZiZyZXNwb25zZS1jb250ZW50LXR5cGU9YXBwbGljYXRpb24vcGRmIiwiQ29uZGl0aW9uIjp7IkRhdGVMZXNzVGhhbiI6eyJBV1M6RXBvY2hUaW1lIjoyMTQ3NDE0NDAwfX19XX0_&amp;Signature=C70tK3aivgHTabwMe66F1zTbmwgOVU6YQzH7KdnSi8o~nXIEoLIvMdNWAuJ2X6HmUnZJ33G9yQrOb13CAgUXNFECP3mzVW2cFQIiMaISLKXbQC3DmzLg4jq9nQZxQkCioH-cnvKLOwbpmngvSpWzfzZVQTe35Bu1MGGmUYmN7G~EiOdcsuBiybMk5zyFcmub1mjm0sAFLjum7R2ZgVJ9EyqP2HKF5N9GB1CC4IeI~n-y0QTEhv9vtdpvsTaD6qzNV3qXWGoS-jBiDQ2ozjI3UYjWCRv-3vM5K5ATH6-eLU97pXBbPhcwdUquvzD9rheK5~4D9I2wCDxs8NSDxLYQ8g__&amp;Key-Pair-Id=APKAI2ASI2IOLRFF2RHA" TargetMode="External"/><Relationship Id="rId11" Type="http://schemas.openxmlformats.org/officeDocument/2006/relationships/hyperlink" Target="https://cdn1-originals.webdamdb.com/13012_143717239?cache=1680119544&amp;response-content-disposition=inline;filename=Basket%25202-Mini%2520Lesson%25203-Rules%2520and%2520expectations.pdf&amp;response-content-type=application/pdf&amp;Policy=eyJTdGF0ZW1lbnQiOlt7IlJlc291cmNlIjoiaHR0cCo6Ly9jZG4xLW9yaWdpbmFscy53ZWJkYW1kYi5jb20vMTMwMTJfMTQzNzE3MjM5P2NhY2hlPTE2ODAxMTk1NDQmcmVzcG9uc2UtY29udGVudC1kaXNwb3NpdGlvbj1pbmxpbmU7ZmlsZW5hbWU9QmFza2V0JTI1MjAyLU1pbmklMjUyMExlc3NvbiUyNTIwMy1SdWxlcyUyNTIwYW5kJTI1MjBleHBlY3RhdGlvbnMucGRmJnJlc3BvbnNlLWNvbnRlbnQtdHlwZT1hcHBsaWNhdGlvbi9wZGYiLCJDb25kaXRpb24iOnsiRGF0ZUxlc3NUaGFuIjp7IkFXUzpFcG9jaFRpbWUiOjIxNDc0MTQ0MDB9fX1dfQ__&amp;Signature=DPzS2stfEQVa2MZIYWNi9G3~Yd0mJCM8cMrFyit1anOfKytRpxQEDKtbFfGhq4JgZzpgKX-04JPxO2z4crn5kq3-1thCoPhBVXyKgUC2e5bDIAWyYZoSvvBIP~Y2aaZpupfdy8E9tFumO7cks1BhzzRsbdwzhvGnUUxPDJRViuq0tBlORdKjfN5c2rKm2dzaL8bXxbLljRMYqn4XfEAVgr0QQjq5~bP5b860MjUbexcRpZ9YWXYJGDeijzLGG75GE3nmT1mgtyC1etwOioGmNEuoU85UQqhyMddWVg0YYmSw1oTawt9PE56z2m1zbcMoSaHpIrF8qjArW6-UsoMLcg__&amp;Key-Pair-Id=APKAI2ASI2IOLRFF2RHA" TargetMode="External"/><Relationship Id="rId5" Type="http://schemas.openxmlformats.org/officeDocument/2006/relationships/hyperlink" Target="https://cdn1-originals.webdamdb.com/13012_143722825?cache=1680126614&amp;response-content-disposition=inline;filename=Basket%25202-Mini%2520Lesson%25207-Supporting%2520language%2520dev.pdf&amp;response-content-type=application/pdf&amp;Policy=eyJTdGF0ZW1lbnQiOlt7IlJlc291cmNlIjoiaHR0cCo6Ly9jZG4xLW9yaWdpbmFscy53ZWJkYW1kYi5jb20vMTMwMTJfMTQzNzIyODI1P2NhY2hlPTE2ODAxMjY2MTQmcmVzcG9uc2UtY29udGVudC1kaXNwb3NpdGlvbj1pbmxpbmU7ZmlsZW5hbWU9QmFza2V0JTI1MjAyLU1pbmklMjUyMExlc3NvbiUyNTIwNy1TdXBwb3J0aW5nJTI1MjBsYW5ndWFnZSUyNTIwZGV2LnBkZiZyZXNwb25zZS1jb250ZW50LXR5cGU9YXBwbGljYXRpb24vcGRmIiwiQ29uZGl0aW9uIjp7IkRhdGVMZXNzVGhhbiI6eyJBV1M6RXBvY2hUaW1lIjoyMTQ3NDE0NDAwfX19XX0_&amp;Signature=mXtqd1NMb5cD~cqFJ9nOXUId9JGqbIIVu-hSIW8f5cal93CYBqZPmT7IGj2M0LGemArKd4WF0ScoxhtZ5oqr~aTXLd9CJ9Q4B225y~GHWIZGHmrou23-j6OGgdT0-ZTd9fD6YGufHO3iNag11aFPm~NyKfDoNwAeBZbWpAa3fElau-8aWn1823ukEhYh5AEEwlHIeUDmDlyj7cRDx3YICnBgOnnF1ld00KCKWL-2NBY5ZqBf35AKyvEsXzRQVx021MuYaI40ZM3Jnj8nAX51sVQ6CKEAqUWd63ebTLeFMt6baA0PAhnnBnj2khv6ius8hNDCFXs4tp7pQDpvP11k-Q__&amp;Key-Pair-Id=APKAI2ASI2IOLRFF2RHA" TargetMode="External"/><Relationship Id="rId10" Type="http://schemas.openxmlformats.org/officeDocument/2006/relationships/hyperlink" Target="https://cdn1-originals.webdamdb.com/13012_143717240?cache=1680119541&amp;response-content-disposition=inline;filename=Basket%25202-Mini%2520Lesson%25202-Emotional%2520Literacy.pdf&amp;response-content-type=application/pdf&amp;Policy=eyJTdGF0ZW1lbnQiOlt7IlJlc291cmNlIjoiaHR0cCo6Ly9jZG4xLW9yaWdpbmFscy53ZWJkYW1kYi5jb20vMTMwMTJfMTQzNzE3MjQwP2NhY2hlPTE2ODAxMTk1NDEmcmVzcG9uc2UtY29udGVudC1kaXNwb3NpdGlvbj1pbmxpbmU7ZmlsZW5hbWU9QmFza2V0JTI1MjAyLU1pbmklMjUyMExlc3NvbiUyNTIwMi1FbW90aW9uYWwlMjUyMExpdGVyYWN5LnBkZiZyZXNwb25zZS1jb250ZW50LXR5cGU9YXBwbGljYXRpb24vcGRmIiwiQ29uZGl0aW9uIjp7IkRhdGVMZXNzVGhhbiI6eyJBV1M6RXBvY2hUaW1lIjoyMTQ3NDE0NDAwfX19XX0_&amp;Signature=QUuYDgx8F0-iNn3tVvnqoIjQs4mdM4qEwfdBDDh7egY9jxaTO3h8IU01B-Rg~qbpWcKYsrISUo1UjIHRC6eoEPSDRX44knlbRVzBaja02goi5SqpuMwUiOFiSwkdN1ywXp03nloLqpjFWLBZBl6XTk-vhwrNHAiVqG4KC0k9QBwLnt63AjrbycPkbz~oN4bBZEKpxns~mV68G9ds55crdnMkt~MmW33fQhapdu5uzYPJCCz~w3lKAXSrseK8ToJlTy1kWfM-gqUfvtAh0PNeUsaRQwuh0AJllC4MMrBYyNQ53zRQfhvh9YOnN9GpHf-koGZiOznJ9Ivanlg6-LdgfA__&amp;Key-Pair-Id=APKAI2ASI2IOLRFF2RHA" TargetMode="External"/><Relationship Id="rId4" Type="http://schemas.openxmlformats.org/officeDocument/2006/relationships/hyperlink" Target="https://cdn1-originals.webdamdb.com/13012_143717244?cache=1680119544&amp;response-content-disposition=inline;filename=Basket%25202-Mini%2520Lesson%25209-%2520Lesson-%2520Science%2520and%2520Supporting%2520Cognition.pdf&amp;response-content-type=application/pdf&amp;Policy=eyJTdGF0ZW1lbnQiOlt7IlJlc291cmNlIjoiaHR0cCo6Ly9jZG4xLW9yaWdpbmFscy53ZWJkYW1kYi5jb20vMTMwMTJfMTQzNzE3MjQ0P2NhY2hlPTE2ODAxMTk1NDQmcmVzcG9uc2UtY29udGVudC1kaXNwb3NpdGlvbj1pbmxpbmU7ZmlsZW5hbWU9QmFza2V0JTI1MjAyLU1pbmklMjUyMExlc3NvbiUyNTIwOS0lMjUyMExlc3Nvbi0lMjUyMFNjaWVuY2UlMjUyMGFuZCUyNTIwU3VwcG9ydGluZyUyNTIwQ29nbml0aW9uLnBkZiZyZXNwb25zZS1jb250ZW50LXR5cGU9YXBwbGljYXRpb24vcGRmIiwiQ29uZGl0aW9uIjp7IkRhdGVMZXNzVGhhbiI6eyJBV1M6RXBvY2hUaW1lIjoyMTQ3NDE0NDAwfX19XX0_&amp;Signature=hWJGZQ2k6aiGhEdqnwRq68aF8z8iF7vKoMxlSvMeE2UsHg8LXJsWazcvoJ9C0bWc9LYPkYjI3ISt2~Ytqqt2tRZ2Upa~0ex3D5sKPcnDHvJuRs-lg-I0w8w~GTA-5H1A-69hUDawI~f0ZLMWm~mrH-vnNOmt4K0MMN~YavlUZ48cvtzxKF1wIcU4kvqwzM1nO-m4o4T~lc3p3BYcMeZzuR3o8rwaWRV5NNH3gArfcZdIJiod1hxvbDngDbnXbT9cIxQkJtJ59uCMwyMPp~CCFlp4rDkthYivSxhej71j3H46qd4K8rb2oXtL7vkc9RfWeSwLkjjD-0NNp9xP02ZV7w__&amp;Key-Pair-Id=APKAI2ASI2IOLRFF2RHA" TargetMode="External"/><Relationship Id="rId9" Type="http://schemas.openxmlformats.org/officeDocument/2006/relationships/hyperlink" Target="https://cdn1-originals.webdamdb.com/13012_143717238?cache=1680119668&amp;response-content-disposition=inline;filename=Basket%25202-Mini%2520Lesson%25201-Transitions.pdf&amp;response-content-type=application/pdf&amp;Policy=eyJTdGF0ZW1lbnQiOlt7IlJlc291cmNlIjoiaHR0cCo6Ly9jZG4xLW9yaWdpbmFscy53ZWJkYW1kYi5jb20vMTMwMTJfMTQzNzE3MjM4P2NhY2hlPTE2ODAxMTk2NjgmcmVzcG9uc2UtY29udGVudC1kaXNwb3NpdGlvbj1pbmxpbmU7ZmlsZW5hbWU9QmFza2V0JTI1MjAyLU1pbmklMjUyMExlc3NvbiUyNTIwMS1UcmFuc2l0aW9ucy5wZGYmcmVzcG9uc2UtY29udGVudC10eXBlPWFwcGxpY2F0aW9uL3BkZiIsIkNvbmRpdGlvbiI6eyJEYXRlTGVzc1RoYW4iOnsiQVdTOkVwb2NoVGltZSI6MjE0NzQxNDQwMH19fV19&amp;Signature=kUHk7NXYHa~LZwISI43ObYKhv0LCE4sT5P1OL42VXIsGIvQQg-HtcFjTyNZve6f3c9VVBvgy2BK5DAcbAzkNlpJlRYQlKLTUNQFYVGA4FK~cRxWYZPlTtVIw~aenE-qjW~GRIp9RuMjtMZfxwmlTSvAgAGlWp2gs4sD52NiIOLENhopqsyEGHCkaeg8zVVRkI9JFdld7ZxK6NDIARhvNzyZjrzbmIv7OUIY3rKmmKJ4qw8NtdoaZuy6xo6I~d3A3HS9sjkzSvcX2sJGpRqInOCewXfkQ~tzBRUmZkAg~MHBPielBB9o2iEkeHfH0jZ1wNZfpWyKH7c277la~9f50Ww__&amp;Key-Pair-Id=APKAI2ASI2IOLRFF2RHA"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3.xml"/><Relationship Id="rId1" Type="http://schemas.openxmlformats.org/officeDocument/2006/relationships/tags" Target="../tags/tag41.xml"/><Relationship Id="rId5" Type="http://schemas.openxmlformats.org/officeDocument/2006/relationships/image" Target="../media/image20.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3.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hyperlink" Target="http://www.naeyc.org/resources/pubs/yc/spring2022" TargetMode="External"/><Relationship Id="rId2" Type="http://schemas.openxmlformats.org/officeDocument/2006/relationships/slideLayout" Target="../slideLayouts/slideLayout23.xml"/><Relationship Id="rId1" Type="http://schemas.openxmlformats.org/officeDocument/2006/relationships/tags" Target="../tags/tag45.xml"/><Relationship Id="rId5" Type="http://schemas.openxmlformats.org/officeDocument/2006/relationships/hyperlink" Target="https://www.naeyc.org/resources/position-statements/equity" TargetMode="External"/><Relationship Id="rId4" Type="http://schemas.openxmlformats.org/officeDocument/2006/relationships/hyperlink" Target="https://www.naeyc.org/resources/position-statements/dap/content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891C7AE-DC09-9F4C-B6B6-02DEB65CA885}"/>
              </a:ext>
            </a:extLst>
          </p:cNvPr>
          <p:cNvSpPr>
            <a:spLocks noGrp="1"/>
          </p:cNvSpPr>
          <p:nvPr>
            <p:ph type="title"/>
          </p:nvPr>
        </p:nvSpPr>
        <p:spPr/>
        <p:txBody>
          <a:bodyPr/>
          <a:lstStyle/>
          <a:p>
            <a:r>
              <a:rPr lang="en-US" dirty="0"/>
              <a:t>Using the Video Analysis Framework</a:t>
            </a:r>
          </a:p>
        </p:txBody>
      </p:sp>
      <p:sp>
        <p:nvSpPr>
          <p:cNvPr id="21" name="Text Placeholder 20">
            <a:extLst>
              <a:ext uri="{FF2B5EF4-FFF2-40B4-BE49-F238E27FC236}">
                <a16:creationId xmlns:a16="http://schemas.microsoft.com/office/drawing/2014/main" id="{AA8B1447-6F6B-6D46-8B30-570D0E2B4C07}"/>
              </a:ext>
            </a:extLst>
          </p:cNvPr>
          <p:cNvSpPr>
            <a:spLocks noGrp="1"/>
          </p:cNvSpPr>
          <p:nvPr>
            <p:ph type="body" idx="1"/>
          </p:nvPr>
        </p:nvSpPr>
        <p:spPr/>
        <p:txBody>
          <a:bodyPr/>
          <a:lstStyle/>
          <a:p>
            <a:r>
              <a:rPr lang="en-US" dirty="0"/>
              <a:t>An introduction and practice</a:t>
            </a:r>
          </a:p>
        </p:txBody>
      </p:sp>
      <p:sp>
        <p:nvSpPr>
          <p:cNvPr id="22" name="Text Placeholder 21">
            <a:extLst>
              <a:ext uri="{FF2B5EF4-FFF2-40B4-BE49-F238E27FC236}">
                <a16:creationId xmlns:a16="http://schemas.microsoft.com/office/drawing/2014/main" id="{C483BC92-2D6A-F549-A115-6FE0967E5D7F}"/>
              </a:ext>
            </a:extLst>
          </p:cNvPr>
          <p:cNvSpPr>
            <a:spLocks noGrp="1"/>
          </p:cNvSpPr>
          <p:nvPr>
            <p:ph type="body" idx="2"/>
          </p:nvPr>
        </p:nvSpPr>
        <p:spPr/>
        <p:txBody>
          <a:bodyPr/>
          <a:lstStyle/>
          <a:p>
            <a:r>
              <a:rPr lang="en-US"/>
              <a:t>Basket 2: Learning to See</a:t>
            </a:r>
          </a:p>
        </p:txBody>
      </p:sp>
      <p:pic>
        <p:nvPicPr>
          <p:cNvPr id="3" name="Picture Placeholder 2" descr="Video Analysis Framework image">
            <a:extLst>
              <a:ext uri="{FF2B5EF4-FFF2-40B4-BE49-F238E27FC236}">
                <a16:creationId xmlns:a16="http://schemas.microsoft.com/office/drawing/2014/main" id="{5FD04F64-821C-A6B8-8C6F-AA4442164609}"/>
              </a:ext>
            </a:extLst>
          </p:cNvPr>
          <p:cNvPicPr>
            <a:picLocks noGrp="1" noChangeAspect="1"/>
          </p:cNvPicPr>
          <p:nvPr>
            <p:ph type="pic" idx="3"/>
          </p:nvPr>
        </p:nvPicPr>
        <p:blipFill rotWithShape="1">
          <a:blip r:embed="rId3"/>
          <a:srcRect t="9538" b="2051"/>
          <a:stretch/>
        </p:blipFill>
        <p:spPr>
          <a:xfrm>
            <a:off x="5072063" y="209550"/>
            <a:ext cx="4070989" cy="4274058"/>
          </a:xfrm>
        </p:spPr>
      </p:pic>
    </p:spTree>
    <p:extLst>
      <p:ext uri="{BB962C8B-B14F-4D97-AF65-F5344CB8AC3E}">
        <p14:creationId xmlns:p14="http://schemas.microsoft.com/office/powerpoint/2010/main" val="218758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a:t>Identify bias</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a:t>Biases are always present, we all have some, and they impact professional vision</a:t>
            </a:r>
          </a:p>
          <a:p>
            <a:pPr marL="346075" indent="-285750">
              <a:buFont typeface="Arial" panose="020B0604020202020204" pitchFamily="34" charset="0"/>
              <a:buChar char="•"/>
            </a:pPr>
            <a:r>
              <a:rPr lang="en-US"/>
              <a:t>By identifying bias, we can disrupt it</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748812" y="1048197"/>
            <a:ext cx="3646940" cy="4113319"/>
          </a:xfrm>
        </p:spPr>
      </p:pic>
    </p:spTree>
    <p:custDataLst>
      <p:tags r:id="rId1"/>
    </p:custDataLst>
    <p:extLst>
      <p:ext uri="{BB962C8B-B14F-4D97-AF65-F5344CB8AC3E}">
        <p14:creationId xmlns:p14="http://schemas.microsoft.com/office/powerpoint/2010/main" val="388258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4371E2-98B5-FB44-A18E-5638F6A954A7}"/>
              </a:ext>
            </a:extLst>
          </p:cNvPr>
          <p:cNvSpPr>
            <a:spLocks noGrp="1"/>
          </p:cNvSpPr>
          <p:nvPr>
            <p:ph type="title"/>
          </p:nvPr>
        </p:nvSpPr>
        <p:spPr>
          <a:xfrm>
            <a:off x="1200150" y="7024"/>
            <a:ext cx="7948386" cy="888326"/>
          </a:xfrm>
        </p:spPr>
        <p:txBody>
          <a:bodyPr/>
          <a:lstStyle/>
          <a:p>
            <a:r>
              <a:rPr lang="en-US" dirty="0"/>
              <a:t>Exploring Bias</a:t>
            </a:r>
          </a:p>
        </p:txBody>
      </p:sp>
      <p:sp>
        <p:nvSpPr>
          <p:cNvPr id="12" name="Text Placeholder 11">
            <a:extLst>
              <a:ext uri="{FF2B5EF4-FFF2-40B4-BE49-F238E27FC236}">
                <a16:creationId xmlns:a16="http://schemas.microsoft.com/office/drawing/2014/main" id="{8C8F3F29-B073-4F47-9DCB-0EA0F4BC24D2}"/>
              </a:ext>
            </a:extLst>
          </p:cNvPr>
          <p:cNvSpPr>
            <a:spLocks noGrp="1"/>
          </p:cNvSpPr>
          <p:nvPr>
            <p:ph type="body" idx="4294967295"/>
          </p:nvPr>
        </p:nvSpPr>
        <p:spPr>
          <a:xfrm>
            <a:off x="1200149" y="1276350"/>
            <a:ext cx="7334251" cy="3352800"/>
          </a:xfrm>
        </p:spPr>
        <p:txBody>
          <a:bodyPr/>
          <a:lstStyle/>
          <a:p>
            <a:pPr>
              <a:buFont typeface="Arial" panose="020B0604020202020204" pitchFamily="34" charset="0"/>
              <a:buChar char="•"/>
            </a:pPr>
            <a:r>
              <a:rPr lang="en-US" dirty="0"/>
              <a:t>How do my culture, personal beliefs, values, and biases relate to structural inequities and their impact on children and families over time?</a:t>
            </a:r>
          </a:p>
          <a:p>
            <a:pPr>
              <a:buFont typeface="Arial" panose="020B0604020202020204" pitchFamily="34" charset="0"/>
              <a:buChar char="•"/>
            </a:pPr>
            <a:r>
              <a:rPr lang="en-US" dirty="0"/>
              <a:t>What specific aspects of my background may impact my assumptions about children and families as I build relationships?</a:t>
            </a:r>
          </a:p>
          <a:p>
            <a:pPr>
              <a:buFont typeface="Arial" panose="020B0604020202020204" pitchFamily="34" charset="0"/>
              <a:buChar char="•"/>
            </a:pPr>
            <a:r>
              <a:rPr lang="en-US" dirty="0"/>
              <a:t>When I become aware of a biased action, am I willing to take responsibility, use the opportunity to learn and reflect, resist becoming defensive, and repair the harm?</a:t>
            </a:r>
          </a:p>
          <a:p>
            <a:pPr>
              <a:buFont typeface="Arial" panose="020B0604020202020204" pitchFamily="34" charset="0"/>
              <a:buChar char="•"/>
            </a:pPr>
            <a:r>
              <a:rPr lang="en-US" dirty="0"/>
              <a:t>What other questions might you ask?</a:t>
            </a:r>
          </a:p>
        </p:txBody>
      </p:sp>
    </p:spTree>
    <p:custDataLst>
      <p:tags r:id="rId1"/>
    </p:custDataLst>
    <p:extLst>
      <p:ext uri="{BB962C8B-B14F-4D97-AF65-F5344CB8AC3E}">
        <p14:creationId xmlns:p14="http://schemas.microsoft.com/office/powerpoint/2010/main" val="265655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a:t>Interpret</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dirty="0"/>
              <a:t>Use observations as evidence for interpretations</a:t>
            </a:r>
          </a:p>
          <a:p>
            <a:pPr marL="346075" indent="-285750">
              <a:buFont typeface="Arial" panose="020B0604020202020204" pitchFamily="34" charset="0"/>
              <a:buChar char="•"/>
            </a:pPr>
            <a:r>
              <a:rPr lang="en-US" dirty="0"/>
              <a:t>Take a strengths-based approach</a:t>
            </a:r>
          </a:p>
          <a:p>
            <a:pPr marL="346075" indent="-285750">
              <a:buFont typeface="Arial" panose="020B0604020202020204" pitchFamily="34" charset="0"/>
              <a:buChar char="•"/>
            </a:pPr>
            <a:r>
              <a:rPr lang="en-US" dirty="0"/>
              <a:t>Propose alternative practices that may have better supported children</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748812" y="1030181"/>
            <a:ext cx="3646940" cy="4113319"/>
          </a:xfrm>
        </p:spPr>
      </p:pic>
    </p:spTree>
    <p:custDataLst>
      <p:tags r:id="rId1"/>
    </p:custDataLst>
    <p:extLst>
      <p:ext uri="{BB962C8B-B14F-4D97-AF65-F5344CB8AC3E}">
        <p14:creationId xmlns:p14="http://schemas.microsoft.com/office/powerpoint/2010/main" val="17442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4DF55F-5DB8-AC42-9EE1-1814ABA22A8D}"/>
              </a:ext>
            </a:extLst>
          </p:cNvPr>
          <p:cNvSpPr>
            <a:spLocks noGrp="1"/>
          </p:cNvSpPr>
          <p:nvPr>
            <p:ph type="title"/>
          </p:nvPr>
        </p:nvSpPr>
        <p:spPr/>
        <p:txBody>
          <a:bodyPr/>
          <a:lstStyle/>
          <a:p>
            <a:r>
              <a:rPr lang="en-US" dirty="0"/>
              <a:t>Sample Interpretation</a:t>
            </a:r>
          </a:p>
        </p:txBody>
      </p:sp>
      <p:sp>
        <p:nvSpPr>
          <p:cNvPr id="11" name="Text Placeholder 10">
            <a:extLst>
              <a:ext uri="{FF2B5EF4-FFF2-40B4-BE49-F238E27FC236}">
                <a16:creationId xmlns:a16="http://schemas.microsoft.com/office/drawing/2014/main" id="{D4ED9A09-E094-9E46-AC8D-5D5F3B9FD4DB}"/>
              </a:ext>
            </a:extLst>
          </p:cNvPr>
          <p:cNvSpPr>
            <a:spLocks noGrp="1"/>
          </p:cNvSpPr>
          <p:nvPr>
            <p:ph type="body" idx="1"/>
          </p:nvPr>
        </p:nvSpPr>
        <p:spPr>
          <a:xfrm>
            <a:off x="381000" y="1170432"/>
            <a:ext cx="8382000" cy="2851197"/>
          </a:xfrm>
        </p:spPr>
        <p:txBody>
          <a:bodyPr/>
          <a:lstStyle/>
          <a:p>
            <a:pPr marL="69850" indent="0">
              <a:buNone/>
            </a:pPr>
            <a:r>
              <a:rPr lang="en-US" dirty="0"/>
              <a:t>“At the video timestamp 5:37, I ask Michael an open-ended question because I am trying to prompt him to use the facts that we just read in the book to make a prediction. ‘What do you think will happen when he moves into the neighborhood?’ Michael doesn’t respond, and then I ask a closed question, ‘Do you think the four of them will be friends?’ He says, ‘yes’; I answer, ‘I think so, too’ and close the book. My first question was strong, and I wonder if, after his silence, I should have instead pointed back to specific information in the story like, ‘What happened the last time someone new moved into the neighborhood?’ Would that have supported him to create and explain a prediction himself?”</a:t>
            </a:r>
          </a:p>
        </p:txBody>
      </p:sp>
      <p:sp>
        <p:nvSpPr>
          <p:cNvPr id="2" name="TextBox 1">
            <a:extLst>
              <a:ext uri="{FF2B5EF4-FFF2-40B4-BE49-F238E27FC236}">
                <a16:creationId xmlns:a16="http://schemas.microsoft.com/office/drawing/2014/main" id="{8C0EF1AC-AA3F-72E1-C7AB-6B35FC2DE085}"/>
              </a:ext>
            </a:extLst>
          </p:cNvPr>
          <p:cNvSpPr txBox="1"/>
          <p:nvPr/>
        </p:nvSpPr>
        <p:spPr>
          <a:xfrm>
            <a:off x="381000" y="4176607"/>
            <a:ext cx="7252447" cy="430887"/>
          </a:xfrm>
          <a:prstGeom prst="rect">
            <a:avLst/>
          </a:prstGeom>
          <a:noFill/>
        </p:spPr>
        <p:txBody>
          <a:bodyPr wrap="square" rtlCol="0">
            <a:spAutoFit/>
          </a:bodyPr>
          <a:lstStyle/>
          <a:p>
            <a:r>
              <a:rPr lang="en-US" sz="1100">
                <a:solidFill>
                  <a:srgbClr val="7A726E"/>
                </a:solidFill>
              </a:rPr>
              <a:t>Source: </a:t>
            </a:r>
            <a:r>
              <a:rPr lang="en-US" sz="1100" b="0">
                <a:solidFill>
                  <a:srgbClr val="7A726E"/>
                </a:solidFill>
              </a:rPr>
              <a:t>Packard, M., Brennan, C., Joseph, G.E., &amp; Emerson-Hoss, K. (2022). </a:t>
            </a:r>
            <a:r>
              <a:rPr lang="en-US" sz="1100" b="0" i="0">
                <a:solidFill>
                  <a:srgbClr val="7A726E"/>
                </a:solidFill>
              </a:rPr>
              <a:t>The power of video analysis: Developing professional vision and anti-bias practices for pre- and in-service teachers. </a:t>
            </a:r>
            <a:r>
              <a:rPr lang="en-US" sz="1100" b="0" i="1">
                <a:solidFill>
                  <a:srgbClr val="7A726E"/>
                </a:solidFill>
              </a:rPr>
              <a:t>Young Children.</a:t>
            </a:r>
            <a:r>
              <a:rPr lang="en-US" sz="1100">
                <a:solidFill>
                  <a:srgbClr val="7A726E"/>
                </a:solidFill>
              </a:rPr>
              <a:t>  </a:t>
            </a:r>
          </a:p>
        </p:txBody>
      </p:sp>
    </p:spTree>
    <p:custDataLst>
      <p:tags r:id="rId1"/>
    </p:custDataLst>
    <p:extLst>
      <p:ext uri="{BB962C8B-B14F-4D97-AF65-F5344CB8AC3E}">
        <p14:creationId xmlns:p14="http://schemas.microsoft.com/office/powerpoint/2010/main" val="151477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a:xfrm>
            <a:off x="585189" y="514350"/>
            <a:ext cx="3810001" cy="697054"/>
          </a:xfrm>
        </p:spPr>
        <p:txBody>
          <a:bodyPr/>
          <a:lstStyle/>
          <a:p>
            <a:r>
              <a:rPr lang="en-US" dirty="0"/>
              <a:t>Plan to Improve and Disrupt Bias</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a:t>Specific things educators will do to improve their teaching in the future and disrupt bias</a:t>
            </a:r>
          </a:p>
          <a:p>
            <a:pPr marL="346075" indent="-285750">
              <a:buFont typeface="Arial" panose="020B0604020202020204" pitchFamily="34" charset="0"/>
              <a:buChar char="•"/>
            </a:pPr>
            <a:r>
              <a:rPr lang="en-US"/>
              <a:t>Based on observations, identified biases, and interpretations</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748812" y="1030181"/>
            <a:ext cx="3646940" cy="4113319"/>
          </a:xfrm>
        </p:spPr>
      </p:pic>
    </p:spTree>
    <p:custDataLst>
      <p:tags r:id="rId1"/>
    </p:custDataLst>
    <p:extLst>
      <p:ext uri="{BB962C8B-B14F-4D97-AF65-F5344CB8AC3E}">
        <p14:creationId xmlns:p14="http://schemas.microsoft.com/office/powerpoint/2010/main" val="110414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D1D54D9-EEA3-0813-38C6-FE79AF311DF2}"/>
              </a:ext>
            </a:extLst>
          </p:cNvPr>
          <p:cNvSpPr>
            <a:spLocks noGrp="1"/>
          </p:cNvSpPr>
          <p:nvPr>
            <p:ph type="title"/>
          </p:nvPr>
        </p:nvSpPr>
        <p:spPr>
          <a:xfrm>
            <a:off x="4689043" y="404622"/>
            <a:ext cx="3525926" cy="517093"/>
          </a:xfrm>
        </p:spPr>
        <p:txBody>
          <a:bodyPr/>
          <a:lstStyle/>
          <a:p>
            <a:pPr rtl="0" eaLnBrk="1" hangingPunct="1"/>
            <a:r>
              <a:rPr lang="en-US" sz="2400" b="1" i="0" dirty="0">
                <a:solidFill>
                  <a:srgbClr val="626262"/>
                </a:solidFill>
                <a:effectLst/>
                <a:latin typeface="Arial" panose="020B0604020202020204" pitchFamily="34" charset="0"/>
                <a:ea typeface="Arial" panose="020B0604020202020204" pitchFamily="34" charset="0"/>
                <a:cs typeface="Arial" panose="020B0604020202020204" pitchFamily="34" charset="0"/>
              </a:rPr>
              <a:t>Pulling it All Together</a:t>
            </a:r>
            <a:endParaRPr lang="en-US" dirty="0">
              <a:effectLst/>
            </a:endParaRPr>
          </a:p>
          <a:p>
            <a:endParaRPr lang="es-ES_tradnl" dirty="0"/>
          </a:p>
        </p:txBody>
      </p:sp>
      <p:sp>
        <p:nvSpPr>
          <p:cNvPr id="4" name="Text Placeholder 3">
            <a:extLst>
              <a:ext uri="{FF2B5EF4-FFF2-40B4-BE49-F238E27FC236}">
                <a16:creationId xmlns:a16="http://schemas.microsoft.com/office/drawing/2014/main" id="{5A77E985-0C34-9FC8-39AB-C28DEAC14060}"/>
              </a:ext>
            </a:extLst>
          </p:cNvPr>
          <p:cNvSpPr>
            <a:spLocks noGrp="1"/>
          </p:cNvSpPr>
          <p:nvPr>
            <p:ph type="body" idx="2"/>
          </p:nvPr>
        </p:nvSpPr>
        <p:spPr>
          <a:xfrm>
            <a:off x="4572000" y="1047750"/>
            <a:ext cx="4486897" cy="3429000"/>
          </a:xfrm>
        </p:spPr>
        <p:txBody>
          <a:bodyPr/>
          <a:lstStyle/>
          <a:p>
            <a:pPr marL="346075" indent="-285750">
              <a:buFont typeface="Arial" panose="020B0604020202020204" pitchFamily="34" charset="0"/>
              <a:buChar char="•"/>
            </a:pPr>
            <a:r>
              <a:rPr lang="en-US" sz="1500" dirty="0"/>
              <a:t>How do you understand the Video Analysis Framework (VAF)?</a:t>
            </a:r>
          </a:p>
          <a:p>
            <a:pPr marL="346075" indent="-285750">
              <a:buFont typeface="Arial" panose="020B0604020202020204" pitchFamily="34" charset="0"/>
              <a:buChar char="•"/>
            </a:pPr>
            <a:r>
              <a:rPr lang="en-US" sz="1500" dirty="0"/>
              <a:t>How might this be useful for you as an educator?</a:t>
            </a:r>
          </a:p>
          <a:p>
            <a:pPr marL="346075" indent="-285750">
              <a:buFont typeface="Arial" panose="020B0604020202020204" pitchFamily="34" charset="0"/>
              <a:buChar char="•"/>
            </a:pPr>
            <a:r>
              <a:rPr lang="en-US" sz="1500" dirty="0"/>
              <a:t>How might the VAF help you understand some of the learning experiences you have already had?</a:t>
            </a:r>
          </a:p>
          <a:p>
            <a:pPr marL="346075" indent="-285750">
              <a:buFont typeface="Arial" panose="020B0604020202020204" pitchFamily="34" charset="0"/>
              <a:buChar char="•"/>
            </a:pPr>
            <a:r>
              <a:rPr lang="en-US" sz="1500" dirty="0"/>
              <a:t>What elements of this framework might have been missing that could strengthen your learning about teaching? </a:t>
            </a:r>
          </a:p>
          <a:p>
            <a:pPr marL="346075" indent="-285750">
              <a:buFont typeface="Arial" panose="020B0604020202020204" pitchFamily="34" charset="0"/>
              <a:buChar char="•"/>
            </a:pPr>
            <a:r>
              <a:rPr lang="en-US" sz="1500" dirty="0"/>
              <a:t>What else do you wonder about?</a:t>
            </a:r>
          </a:p>
          <a:p>
            <a:endParaRPr lang="en-US" sz="1500" dirty="0"/>
          </a:p>
        </p:txBody>
      </p:sp>
      <p:pic>
        <p:nvPicPr>
          <p:cNvPr id="5" name="Picture 4" descr="Video Analysis Framework ">
            <a:extLst>
              <a:ext uri="{FF2B5EF4-FFF2-40B4-BE49-F238E27FC236}">
                <a16:creationId xmlns:a16="http://schemas.microsoft.com/office/drawing/2014/main" id="{35508288-A2CD-7F41-E82B-534F1E4D2D8A}"/>
              </a:ext>
            </a:extLst>
          </p:cNvPr>
          <p:cNvPicPr>
            <a:picLocks noChangeAspect="1"/>
          </p:cNvPicPr>
          <p:nvPr/>
        </p:nvPicPr>
        <p:blipFill>
          <a:blip r:embed="rId4"/>
          <a:stretch>
            <a:fillRect/>
          </a:stretch>
        </p:blipFill>
        <p:spPr>
          <a:xfrm>
            <a:off x="457200" y="1463756"/>
            <a:ext cx="3098732" cy="3679744"/>
          </a:xfrm>
          <a:prstGeom prst="rect">
            <a:avLst/>
          </a:prstGeom>
        </p:spPr>
      </p:pic>
    </p:spTree>
    <p:custDataLst>
      <p:tags r:id="rId1"/>
    </p:custDataLst>
    <p:extLst>
      <p:ext uri="{BB962C8B-B14F-4D97-AF65-F5344CB8AC3E}">
        <p14:creationId xmlns:p14="http://schemas.microsoft.com/office/powerpoint/2010/main" val="145931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a:xfrm>
            <a:off x="637032" y="2162556"/>
            <a:ext cx="8001000" cy="617220"/>
          </a:xfrm>
        </p:spPr>
        <p:txBody>
          <a:bodyPr/>
          <a:lstStyle/>
          <a:p>
            <a:r>
              <a:rPr lang="en-US" dirty="0"/>
              <a:t>Let’s Practice Using the Visual Analysis Framework (VAF)</a:t>
            </a:r>
          </a:p>
        </p:txBody>
      </p:sp>
      <p:pic>
        <p:nvPicPr>
          <p:cNvPr id="2" name="Picture 1">
            <a:extLst>
              <a:ext uri="{FF2B5EF4-FFF2-40B4-BE49-F238E27FC236}">
                <a16:creationId xmlns:a16="http://schemas.microsoft.com/office/drawing/2014/main" id="{37F96FFB-F0B9-EBEF-CD44-55A34642226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747516" y="3233166"/>
            <a:ext cx="1447798" cy="1719261"/>
          </a:xfrm>
          <a:prstGeom prst="rect">
            <a:avLst/>
          </a:prstGeom>
        </p:spPr>
      </p:pic>
    </p:spTree>
    <p:extLst>
      <p:ext uri="{BB962C8B-B14F-4D97-AF65-F5344CB8AC3E}">
        <p14:creationId xmlns:p14="http://schemas.microsoft.com/office/powerpoint/2010/main" val="289213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5ECB-ADAC-581F-E29A-F539752B3094}"/>
              </a:ext>
            </a:extLst>
          </p:cNvPr>
          <p:cNvSpPr>
            <a:spLocks noGrp="1"/>
          </p:cNvSpPr>
          <p:nvPr>
            <p:ph type="title"/>
          </p:nvPr>
        </p:nvSpPr>
        <p:spPr>
          <a:xfrm>
            <a:off x="1363611" y="263525"/>
            <a:ext cx="5695112" cy="661318"/>
          </a:xfrm>
        </p:spPr>
        <p:txBody>
          <a:bodyPr/>
          <a:lstStyle/>
          <a:p>
            <a:r>
              <a:rPr lang="en-US" sz="2400" dirty="0"/>
              <a:t>Learning Outcomes: Let’s Practice Using VAF</a:t>
            </a:r>
          </a:p>
        </p:txBody>
      </p:sp>
      <p:sp>
        <p:nvSpPr>
          <p:cNvPr id="3" name="Text Placeholder 2">
            <a:extLst>
              <a:ext uri="{FF2B5EF4-FFF2-40B4-BE49-F238E27FC236}">
                <a16:creationId xmlns:a16="http://schemas.microsoft.com/office/drawing/2014/main" id="{037F4229-6DA0-B536-38D5-0D2805BF208B}"/>
              </a:ext>
            </a:extLst>
          </p:cNvPr>
          <p:cNvSpPr>
            <a:spLocks noGrp="1"/>
          </p:cNvSpPr>
          <p:nvPr>
            <p:ph type="body" idx="1"/>
          </p:nvPr>
        </p:nvSpPr>
        <p:spPr>
          <a:xfrm>
            <a:off x="1363611" y="1287653"/>
            <a:ext cx="5594750" cy="3341497"/>
          </a:xfrm>
        </p:spPr>
        <p:txBody>
          <a:bodyPr/>
          <a:lstStyle/>
          <a:p>
            <a:pPr marL="403225" indent="-342900">
              <a:buAutoNum type="arabicPeriod"/>
            </a:pPr>
            <a:r>
              <a:rPr lang="en-US" dirty="0"/>
              <a:t>Learners will practice using the VAF as a whole group.</a:t>
            </a:r>
          </a:p>
          <a:p>
            <a:pPr marL="403225" indent="-342900">
              <a:buAutoNum type="arabicPeriod"/>
            </a:pPr>
            <a:r>
              <a:rPr lang="en-US" dirty="0"/>
              <a:t>Learners will use the </a:t>
            </a:r>
            <a:r>
              <a:rPr lang="en-US" b="1" dirty="0"/>
              <a:t>focus</a:t>
            </a:r>
            <a:r>
              <a:rPr lang="en-US" dirty="0"/>
              <a:t> of emotional literacy to analyze video.</a:t>
            </a:r>
          </a:p>
          <a:p>
            <a:pPr marL="403225" indent="-342900">
              <a:buAutoNum type="arabicPeriod"/>
            </a:pPr>
            <a:r>
              <a:rPr lang="en-US" dirty="0"/>
              <a:t>Learners will provide specific, descriptive, and behavioral </a:t>
            </a:r>
            <a:r>
              <a:rPr lang="en-US" b="1" dirty="0"/>
              <a:t>observations</a:t>
            </a:r>
            <a:r>
              <a:rPr lang="en-US" dirty="0"/>
              <a:t> with selected video.</a:t>
            </a:r>
          </a:p>
          <a:p>
            <a:pPr marL="403225" indent="-342900">
              <a:buAutoNum type="arabicPeriod"/>
            </a:pPr>
            <a:r>
              <a:rPr lang="en-US" dirty="0"/>
              <a:t>Learners will </a:t>
            </a:r>
            <a:r>
              <a:rPr lang="en-US" b="1" dirty="0"/>
              <a:t>consider</a:t>
            </a:r>
            <a:r>
              <a:rPr lang="en-US" dirty="0"/>
              <a:t> their own </a:t>
            </a:r>
            <a:r>
              <a:rPr lang="en-US" b="1" dirty="0"/>
              <a:t>biases</a:t>
            </a:r>
            <a:r>
              <a:rPr lang="en-US" dirty="0"/>
              <a:t> as observers and what may be present for the teacher in the video.</a:t>
            </a:r>
          </a:p>
          <a:p>
            <a:pPr marL="403225" indent="-342900">
              <a:buAutoNum type="arabicPeriod"/>
            </a:pPr>
            <a:r>
              <a:rPr lang="en-US" dirty="0"/>
              <a:t>Learners will </a:t>
            </a:r>
            <a:r>
              <a:rPr lang="en-US" b="1" dirty="0"/>
              <a:t>interpret</a:t>
            </a:r>
            <a:r>
              <a:rPr lang="en-US" dirty="0"/>
              <a:t> the video in relation to the focus of emotional literacy.</a:t>
            </a:r>
          </a:p>
          <a:p>
            <a:pPr marL="403225" indent="-342900">
              <a:buAutoNum type="arabicPeriod"/>
            </a:pPr>
            <a:r>
              <a:rPr lang="en-US" dirty="0"/>
              <a:t>Learners will suggest </a:t>
            </a:r>
            <a:r>
              <a:rPr lang="en-US" b="1" dirty="0"/>
              <a:t>plans</a:t>
            </a:r>
            <a:r>
              <a:rPr lang="en-US" dirty="0"/>
              <a:t> to uncover and disrupt bias and improve practice.</a:t>
            </a:r>
          </a:p>
        </p:txBody>
      </p:sp>
      <p:pic>
        <p:nvPicPr>
          <p:cNvPr id="6" name="Picture 5">
            <a:extLst>
              <a:ext uri="{FF2B5EF4-FFF2-40B4-BE49-F238E27FC236}">
                <a16:creationId xmlns:a16="http://schemas.microsoft.com/office/drawing/2014/main" id="{333F1D1B-4B5E-F08E-E8BC-DC580CBB47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8723" y="232614"/>
            <a:ext cx="1906857" cy="2467696"/>
          </a:xfrm>
          <a:prstGeom prst="rect">
            <a:avLst/>
          </a:prstGeom>
          <a:ln>
            <a:solidFill>
              <a:schemeClr val="tx1"/>
            </a:solidFill>
          </a:ln>
        </p:spPr>
      </p:pic>
    </p:spTree>
    <p:custDataLst>
      <p:tags r:id="rId1"/>
    </p:custDataLst>
    <p:extLst>
      <p:ext uri="{BB962C8B-B14F-4D97-AF65-F5344CB8AC3E}">
        <p14:creationId xmlns:p14="http://schemas.microsoft.com/office/powerpoint/2010/main" val="117796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3C3E-A0F5-E05C-973E-106E3EAA05C5}"/>
              </a:ext>
            </a:extLst>
          </p:cNvPr>
          <p:cNvSpPr>
            <a:spLocks noGrp="1"/>
          </p:cNvSpPr>
          <p:nvPr>
            <p:ph type="title"/>
          </p:nvPr>
        </p:nvSpPr>
        <p:spPr/>
        <p:txBody>
          <a:bodyPr/>
          <a:lstStyle/>
          <a:p>
            <a:r>
              <a:rPr lang="en-US" dirty="0"/>
              <a:t>Community Agreements</a:t>
            </a:r>
          </a:p>
        </p:txBody>
      </p:sp>
      <p:sp>
        <p:nvSpPr>
          <p:cNvPr id="6" name="Text Placeholder 7">
            <a:extLst>
              <a:ext uri="{FF2B5EF4-FFF2-40B4-BE49-F238E27FC236}">
                <a16:creationId xmlns:a16="http://schemas.microsoft.com/office/drawing/2014/main" id="{AB40C040-5DF3-204B-1726-519B44A65641}"/>
              </a:ext>
            </a:extLst>
          </p:cNvPr>
          <p:cNvSpPr txBox="1">
            <a:spLocks/>
          </p:cNvSpPr>
          <p:nvPr/>
        </p:nvSpPr>
        <p:spPr>
          <a:xfrm>
            <a:off x="4798092" y="1583884"/>
            <a:ext cx="3907559" cy="3189017"/>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60325" marR="0" lvl="0" indent="0" algn="l" rtl="0" eaLnBrk="1" hangingPunct="1">
              <a:lnSpc>
                <a:spcPct val="120000"/>
              </a:lnSpc>
              <a:spcBef>
                <a:spcPts val="600"/>
              </a:spcBef>
              <a:spcAft>
                <a:spcPts val="0"/>
              </a:spcAft>
              <a:buClr>
                <a:srgbClr val="626262"/>
              </a:buClr>
              <a:buSzPts val="1600"/>
              <a:buFont typeface="Arial"/>
              <a:buNone/>
              <a:tabLst/>
              <a:defRPr sz="1600" b="0" i="0" u="none" strike="noStrike" cap="none">
                <a:solidFill>
                  <a:srgbClr val="626262"/>
                </a:solidFill>
                <a:latin typeface="Arial"/>
                <a:ea typeface="Arial"/>
                <a:cs typeface="Arial"/>
                <a:sym typeface="Arial"/>
              </a:defRPr>
            </a:lvl1pPr>
            <a:lvl2pPr marL="914400" marR="0" lvl="1"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L="2286000" marR="0" lvl="4"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L="2743200" marR="0" lvl="5"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457200" lvl="0" indent="-283464" defTabSz="914400">
              <a:spcBef>
                <a:spcPts val="100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Stay engaged</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Speak your truth</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Listen to understand</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Keep confidentiality</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Ask for help</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Support one another</a:t>
            </a:r>
          </a:p>
        </p:txBody>
      </p:sp>
      <p:pic>
        <p:nvPicPr>
          <p:cNvPr id="7" name="Picture 2">
            <a:extLst>
              <a:ext uri="{FF2B5EF4-FFF2-40B4-BE49-F238E27FC236}">
                <a16:creationId xmlns:a16="http://schemas.microsoft.com/office/drawing/2014/main" id="{AA5EB263-0EC7-0D69-68A1-FDF08D4A8A1C}"/>
              </a:ext>
              <a:ext uri="{C183D7F6-B498-43B3-948B-1728B52AA6E4}">
                <adec:decorative xmlns:adec="http://schemas.microsoft.com/office/drawing/2017/decorative" val="1"/>
              </a:ext>
            </a:extLst>
          </p:cNvPr>
          <p:cNvPicPr>
            <a:picLocks noChangeAspect="1" noChangeArrowheads="1"/>
          </p:cNvPicPr>
          <p:nvPr/>
        </p:nvPicPr>
        <p:blipFill>
          <a:blip r:embed="rId4"/>
          <a:srcRect t="103" b="103"/>
          <a:stretch/>
        </p:blipFill>
        <p:spPr bwMode="auto">
          <a:xfrm>
            <a:off x="553013" y="613838"/>
            <a:ext cx="3824614" cy="41590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793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a:t>Focus</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a:t>Related to course concepts, cultural practices, and/or professional development goals</a:t>
            </a:r>
          </a:p>
          <a:p>
            <a:pPr marL="346075" indent="-285750">
              <a:buFont typeface="Arial" panose="020B0604020202020204" pitchFamily="34" charset="0"/>
              <a:buChar char="•"/>
            </a:pPr>
            <a:r>
              <a:rPr lang="en-US"/>
              <a:t>Specific and clearly defined</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3"/>
          <a:srcRect t="2510" b="2510"/>
          <a:stretch/>
        </p:blipFill>
        <p:spPr>
          <a:xfrm>
            <a:off x="4748812" y="1030181"/>
            <a:ext cx="3646940" cy="4113319"/>
          </a:xfrm>
        </p:spPr>
      </p:pic>
    </p:spTree>
    <p:extLst>
      <p:ext uri="{BB962C8B-B14F-4D97-AF65-F5344CB8AC3E}">
        <p14:creationId xmlns:p14="http://schemas.microsoft.com/office/powerpoint/2010/main" val="363874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AC84-BC0F-D75D-1E4A-DF8F0C803AE7}"/>
              </a:ext>
            </a:extLst>
          </p:cNvPr>
          <p:cNvSpPr>
            <a:spLocks noGrp="1"/>
          </p:cNvSpPr>
          <p:nvPr>
            <p:ph type="title"/>
          </p:nvPr>
        </p:nvSpPr>
        <p:spPr/>
        <p:txBody>
          <a:bodyPr/>
          <a:lstStyle/>
          <a:p>
            <a:r>
              <a:rPr lang="en-US" dirty="0"/>
              <a:t>Table of Contents</a:t>
            </a:r>
          </a:p>
        </p:txBody>
      </p:sp>
      <p:graphicFrame>
        <p:nvGraphicFramePr>
          <p:cNvPr id="4" name="Table 4" descr="Table of Contents">
            <a:extLst>
              <a:ext uri="{FF2B5EF4-FFF2-40B4-BE49-F238E27FC236}">
                <a16:creationId xmlns:a16="http://schemas.microsoft.com/office/drawing/2014/main" id="{049DF591-2A3F-D5DA-39D1-7C549336346F}"/>
              </a:ext>
            </a:extLst>
          </p:cNvPr>
          <p:cNvGraphicFramePr>
            <a:graphicFrameLocks noGrp="1"/>
          </p:cNvGraphicFramePr>
          <p:nvPr>
            <p:extLst>
              <p:ext uri="{D42A27DB-BD31-4B8C-83A1-F6EECF244321}">
                <p14:modId xmlns:p14="http://schemas.microsoft.com/office/powerpoint/2010/main" val="4091070187"/>
              </p:ext>
            </p:extLst>
          </p:nvPr>
        </p:nvGraphicFramePr>
        <p:xfrm>
          <a:off x="228600" y="1468010"/>
          <a:ext cx="4393720" cy="2980261"/>
        </p:xfrm>
        <a:graphic>
          <a:graphicData uri="http://schemas.openxmlformats.org/drawingml/2006/table">
            <a:tbl>
              <a:tblPr firstRow="1" bandRow="1">
                <a:tableStyleId>{5C22544A-7EE6-4342-B048-85BDC9FD1C3A}</a:tableStyleId>
              </a:tblPr>
              <a:tblGrid>
                <a:gridCol w="3649450">
                  <a:extLst>
                    <a:ext uri="{9D8B030D-6E8A-4147-A177-3AD203B41FA5}">
                      <a16:colId xmlns:a16="http://schemas.microsoft.com/office/drawing/2014/main" val="951703107"/>
                    </a:ext>
                  </a:extLst>
                </a:gridCol>
                <a:gridCol w="744270">
                  <a:extLst>
                    <a:ext uri="{9D8B030D-6E8A-4147-A177-3AD203B41FA5}">
                      <a16:colId xmlns:a16="http://schemas.microsoft.com/office/drawing/2014/main" val="3504203995"/>
                    </a:ext>
                  </a:extLst>
                </a:gridCol>
              </a:tblGrid>
              <a:tr h="301297">
                <a:tc>
                  <a:txBody>
                    <a:bodyPr/>
                    <a:lstStyle/>
                    <a:p>
                      <a:pPr marL="0" lvl="0" indent="0">
                        <a:buNone/>
                      </a:pPr>
                      <a:r>
                        <a:rPr lang="en-US" sz="1400" u="none" strike="noStrike" noProof="0" dirty="0">
                          <a:solidFill>
                            <a:schemeClr val="bg1"/>
                          </a:solidFill>
                        </a:rPr>
                        <a:t>Section Title</a:t>
                      </a:r>
                    </a:p>
                  </a:txBody>
                  <a:tcPr>
                    <a:solidFill>
                      <a:srgbClr val="113D65"/>
                    </a:solidFill>
                  </a:tcPr>
                </a:tc>
                <a:tc>
                  <a:txBody>
                    <a:bodyPr/>
                    <a:lstStyle/>
                    <a:p>
                      <a:pPr lvl="0" algn="r">
                        <a:buNone/>
                      </a:pPr>
                      <a:r>
                        <a:rPr lang="en-US" dirty="0">
                          <a:solidFill>
                            <a:schemeClr val="bg1"/>
                          </a:solidFill>
                        </a:rPr>
                        <a:t>Slides</a:t>
                      </a:r>
                    </a:p>
                  </a:txBody>
                  <a:tcPr>
                    <a:solidFill>
                      <a:srgbClr val="113D65"/>
                    </a:solidFill>
                  </a:tcPr>
                </a:tc>
                <a:extLst>
                  <a:ext uri="{0D108BD9-81ED-4DB2-BD59-A6C34878D82A}">
                    <a16:rowId xmlns:a16="http://schemas.microsoft.com/office/drawing/2014/main" val="100751858"/>
                  </a:ext>
                </a:extLst>
              </a:tr>
              <a:tr h="691875">
                <a:tc>
                  <a:txBody>
                    <a:bodyPr/>
                    <a:lstStyle/>
                    <a:p>
                      <a:pPr marL="228600" lvl="0" indent="-228600">
                        <a:buAutoNum type="arabicPeriod"/>
                      </a:pPr>
                      <a:r>
                        <a:rPr lang="en-US" sz="1400" u="none" strike="noStrike" noProof="0" dirty="0">
                          <a:solidFill>
                            <a:srgbClr val="113D65"/>
                          </a:solidFill>
                        </a:rPr>
                        <a:t>Introduction to the Video Analysis Framework (VAF)</a:t>
                      </a:r>
                      <a:endParaRPr lang="en-US" dirty="0">
                        <a:solidFill>
                          <a:srgbClr val="113D65"/>
                        </a:solidFill>
                      </a:endParaRPr>
                    </a:p>
                  </a:txBody>
                  <a:tcPr>
                    <a:solidFill>
                      <a:srgbClr val="113D65">
                        <a:alpha val="20002"/>
                      </a:srgbClr>
                    </a:solidFill>
                  </a:tcPr>
                </a:tc>
                <a:tc>
                  <a:txBody>
                    <a:bodyPr/>
                    <a:lstStyle/>
                    <a:p>
                      <a:pPr algn="r"/>
                      <a:r>
                        <a:rPr lang="en-US" dirty="0">
                          <a:solidFill>
                            <a:srgbClr val="113D65"/>
                          </a:solidFill>
                        </a:rPr>
                        <a:t>4-15</a:t>
                      </a:r>
                    </a:p>
                  </a:txBody>
                  <a:tcPr>
                    <a:solidFill>
                      <a:srgbClr val="113D65">
                        <a:alpha val="20002"/>
                      </a:srgbClr>
                    </a:solidFill>
                  </a:tcPr>
                </a:tc>
                <a:extLst>
                  <a:ext uri="{0D108BD9-81ED-4DB2-BD59-A6C34878D82A}">
                    <a16:rowId xmlns:a16="http://schemas.microsoft.com/office/drawing/2014/main" val="2268134519"/>
                  </a:ext>
                </a:extLst>
              </a:tr>
              <a:tr h="609600">
                <a:tc>
                  <a:txBody>
                    <a:bodyPr/>
                    <a:lstStyle/>
                    <a:p>
                      <a:pPr lvl="0">
                        <a:buNone/>
                      </a:pPr>
                      <a:r>
                        <a:rPr lang="en-US" sz="1400" u="none" strike="noStrike" noProof="0" dirty="0">
                          <a:solidFill>
                            <a:schemeClr val="tx1"/>
                          </a:solidFill>
                        </a:rPr>
                        <a:t>2. Let’s Practice Using the VAF</a:t>
                      </a:r>
                    </a:p>
                    <a:p>
                      <a:pPr marL="180975" lvl="0" indent="0">
                        <a:buNone/>
                        <a:tabLst/>
                      </a:pPr>
                      <a:r>
                        <a:rPr lang="en-US" sz="1400" i="1" u="none" strike="noStrike" noProof="0" dirty="0">
                          <a:solidFill>
                            <a:schemeClr val="tx1"/>
                          </a:solidFill>
                        </a:rPr>
                        <a:t>(Round 1–instructor-led practice)</a:t>
                      </a:r>
                    </a:p>
                  </a:txBody>
                  <a:tcPr>
                    <a:solidFill>
                      <a:srgbClr val="113D65">
                        <a:alpha val="7000"/>
                      </a:srgbClr>
                    </a:solidFill>
                  </a:tcPr>
                </a:tc>
                <a:tc>
                  <a:txBody>
                    <a:bodyPr/>
                    <a:lstStyle/>
                    <a:p>
                      <a:pPr algn="r"/>
                      <a:r>
                        <a:rPr lang="en-US" dirty="0">
                          <a:solidFill>
                            <a:schemeClr val="tx1"/>
                          </a:solidFill>
                        </a:rPr>
                        <a:t>16-32</a:t>
                      </a:r>
                    </a:p>
                  </a:txBody>
                  <a:tcPr>
                    <a:solidFill>
                      <a:srgbClr val="113D65">
                        <a:alpha val="7000"/>
                      </a:srgbClr>
                    </a:solidFill>
                  </a:tcPr>
                </a:tc>
                <a:extLst>
                  <a:ext uri="{0D108BD9-81ED-4DB2-BD59-A6C34878D82A}">
                    <a16:rowId xmlns:a16="http://schemas.microsoft.com/office/drawing/2014/main" val="3666936573"/>
                  </a:ext>
                </a:extLst>
              </a:tr>
              <a:tr h="609600">
                <a:tc>
                  <a:txBody>
                    <a:bodyPr/>
                    <a:lstStyle/>
                    <a:p>
                      <a:pPr lvl="0">
                        <a:buNone/>
                      </a:pPr>
                      <a:r>
                        <a:rPr lang="en-US" sz="1400" u="none" strike="noStrike" noProof="0" dirty="0">
                          <a:solidFill>
                            <a:schemeClr val="tx1"/>
                          </a:solidFill>
                        </a:rPr>
                        <a:t>3. Working Together with the VAF</a:t>
                      </a:r>
                    </a:p>
                    <a:p>
                      <a:pPr marL="180975" lvl="0" indent="0">
                        <a:buNone/>
                        <a:tabLst/>
                      </a:pPr>
                      <a:r>
                        <a:rPr lang="en-US" sz="1400" i="1" u="none" strike="noStrike" noProof="0" dirty="0">
                          <a:solidFill>
                            <a:schemeClr val="tx1"/>
                          </a:solidFill>
                        </a:rPr>
                        <a:t>(Round 2–small groups)</a:t>
                      </a:r>
                      <a:endParaRPr lang="en-US" i="1" dirty="0">
                        <a:solidFill>
                          <a:schemeClr val="tx1"/>
                        </a:solidFill>
                      </a:endParaRPr>
                    </a:p>
                  </a:txBody>
                  <a:tcPr>
                    <a:solidFill>
                      <a:srgbClr val="113D65">
                        <a:alpha val="20113"/>
                      </a:srgbClr>
                    </a:solidFill>
                  </a:tcPr>
                </a:tc>
                <a:tc>
                  <a:txBody>
                    <a:bodyPr/>
                    <a:lstStyle/>
                    <a:p>
                      <a:pPr algn="r"/>
                      <a:r>
                        <a:rPr lang="en-US" dirty="0">
                          <a:solidFill>
                            <a:schemeClr val="tx1"/>
                          </a:solidFill>
                        </a:rPr>
                        <a:t>33-39</a:t>
                      </a:r>
                    </a:p>
                  </a:txBody>
                  <a:tcPr>
                    <a:solidFill>
                      <a:srgbClr val="113D65">
                        <a:alpha val="20113"/>
                      </a:srgbClr>
                    </a:solidFill>
                  </a:tcPr>
                </a:tc>
                <a:extLst>
                  <a:ext uri="{0D108BD9-81ED-4DB2-BD59-A6C34878D82A}">
                    <a16:rowId xmlns:a16="http://schemas.microsoft.com/office/drawing/2014/main" val="3717191246"/>
                  </a:ext>
                </a:extLst>
              </a:tr>
              <a:tr h="764386">
                <a:tc>
                  <a:txBody>
                    <a:bodyPr/>
                    <a:lstStyle/>
                    <a:p>
                      <a:pPr lvl="0">
                        <a:buNone/>
                      </a:pPr>
                      <a:r>
                        <a:rPr lang="en-US" dirty="0">
                          <a:solidFill>
                            <a:schemeClr val="tx1"/>
                          </a:solidFill>
                        </a:rPr>
                        <a:t>4. Educator-Coach Role Play with the VAF</a:t>
                      </a:r>
                    </a:p>
                    <a:p>
                      <a:pPr marL="180975" lvl="0" indent="0">
                        <a:buNone/>
                        <a:tabLst/>
                      </a:pPr>
                      <a:r>
                        <a:rPr lang="en-US" i="1" dirty="0">
                          <a:solidFill>
                            <a:schemeClr val="tx1"/>
                          </a:solidFill>
                        </a:rPr>
                        <a:t>(Round 3–role play)</a:t>
                      </a:r>
                    </a:p>
                  </a:txBody>
                  <a:tcPr>
                    <a:solidFill>
                      <a:srgbClr val="113D65">
                        <a:alpha val="7191"/>
                      </a:srgbClr>
                    </a:solidFill>
                  </a:tcPr>
                </a:tc>
                <a:tc>
                  <a:txBody>
                    <a:bodyPr/>
                    <a:lstStyle/>
                    <a:p>
                      <a:pPr algn="r"/>
                      <a:r>
                        <a:rPr lang="en-US" dirty="0">
                          <a:solidFill>
                            <a:schemeClr val="tx1"/>
                          </a:solidFill>
                        </a:rPr>
                        <a:t>40-46</a:t>
                      </a:r>
                    </a:p>
                  </a:txBody>
                  <a:tcPr>
                    <a:solidFill>
                      <a:srgbClr val="113D65">
                        <a:alpha val="7191"/>
                      </a:srgbClr>
                    </a:solidFill>
                  </a:tcPr>
                </a:tc>
                <a:extLst>
                  <a:ext uri="{0D108BD9-81ED-4DB2-BD59-A6C34878D82A}">
                    <a16:rowId xmlns:a16="http://schemas.microsoft.com/office/drawing/2014/main" val="2865779286"/>
                  </a:ext>
                </a:extLst>
              </a:tr>
            </a:tbl>
          </a:graphicData>
        </a:graphic>
      </p:graphicFrame>
    </p:spTree>
    <p:custDataLst>
      <p:tags r:id="rId1"/>
    </p:custDataLst>
    <p:extLst>
      <p:ext uri="{BB962C8B-B14F-4D97-AF65-F5344CB8AC3E}">
        <p14:creationId xmlns:p14="http://schemas.microsoft.com/office/powerpoint/2010/main" val="318166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30FAF07-CCCF-36FA-2E0E-B4D38D18B122}"/>
              </a:ext>
            </a:extLst>
          </p:cNvPr>
          <p:cNvSpPr>
            <a:spLocks noGrp="1"/>
          </p:cNvSpPr>
          <p:nvPr>
            <p:ph type="title"/>
          </p:nvPr>
        </p:nvSpPr>
        <p:spPr/>
        <p:txBody>
          <a:bodyPr/>
          <a:lstStyle/>
          <a:p>
            <a:r>
              <a:rPr lang="en-US"/>
              <a:t>Focus: Supporting Emotional Literacy</a:t>
            </a:r>
          </a:p>
        </p:txBody>
      </p:sp>
      <p:sp>
        <p:nvSpPr>
          <p:cNvPr id="10" name="Text Placeholder 9">
            <a:extLst>
              <a:ext uri="{FF2B5EF4-FFF2-40B4-BE49-F238E27FC236}">
                <a16:creationId xmlns:a16="http://schemas.microsoft.com/office/drawing/2014/main" id="{BA87B33C-61F7-29DF-6E44-5CF7421A2A58}"/>
              </a:ext>
            </a:extLst>
          </p:cNvPr>
          <p:cNvSpPr>
            <a:spLocks noGrp="1"/>
          </p:cNvSpPr>
          <p:nvPr>
            <p:ph type="body" idx="1"/>
          </p:nvPr>
        </p:nvSpPr>
        <p:spPr>
          <a:xfrm>
            <a:off x="1363611" y="1287653"/>
            <a:ext cx="7170790" cy="3341497"/>
          </a:xfrm>
        </p:spPr>
        <p:txBody>
          <a:bodyPr/>
          <a:lstStyle/>
          <a:p>
            <a:pPr marL="346075" indent="-285750">
              <a:buFont typeface="Arial" panose="020B0604020202020204" pitchFamily="34" charset="0"/>
              <a:buChar char="•"/>
            </a:pPr>
            <a:r>
              <a:rPr lang="en-US" dirty="0"/>
              <a:t>Watch this 10-minute video about the </a:t>
            </a:r>
            <a:r>
              <a:rPr lang="en-US" dirty="0">
                <a:hlinkClick r:id="rId4"/>
              </a:rPr>
              <a:t>Importance of Emotional Literacy</a:t>
            </a:r>
            <a:endParaRPr lang="en-US" dirty="0"/>
          </a:p>
          <a:p>
            <a:pPr marL="346075" indent="-285750">
              <a:buFont typeface="Arial" panose="020B0604020202020204" pitchFamily="34" charset="0"/>
              <a:buChar char="•"/>
            </a:pPr>
            <a:r>
              <a:rPr lang="en-US" dirty="0"/>
              <a:t>Follow the prompt to generate a list of 10 feeling words beyond happy, sad, and mad (time stamp 0:24)</a:t>
            </a:r>
          </a:p>
          <a:p>
            <a:pPr marL="346075" indent="-285750">
              <a:buFont typeface="Arial" panose="020B0604020202020204" pitchFamily="34" charset="0"/>
              <a:buChar char="•"/>
            </a:pPr>
            <a:r>
              <a:rPr lang="en-US" dirty="0"/>
              <a:t>Code your list + positive or – negative as directed in the video (time stamp 3:45-4:20)</a:t>
            </a:r>
          </a:p>
          <a:p>
            <a:pPr marL="346075" indent="-285750">
              <a:buFont typeface="Arial" panose="020B0604020202020204" pitchFamily="34" charset="0"/>
              <a:buChar char="•"/>
            </a:pPr>
            <a:r>
              <a:rPr lang="en-US" dirty="0"/>
              <a:t>Discussion</a:t>
            </a:r>
          </a:p>
          <a:p>
            <a:pPr marL="1200150" lvl="1" indent="-285750">
              <a:buFont typeface="Arial" panose="020B0604020202020204" pitchFamily="34" charset="0"/>
              <a:buChar char="•"/>
            </a:pPr>
            <a:r>
              <a:rPr lang="en-US" dirty="0"/>
              <a:t>Questions? </a:t>
            </a:r>
          </a:p>
          <a:p>
            <a:pPr marL="1200150" lvl="1" indent="-285750">
              <a:buFont typeface="Arial" panose="020B0604020202020204" pitchFamily="34" charset="0"/>
              <a:buChar char="•"/>
            </a:pPr>
            <a:r>
              <a:rPr lang="en-US" dirty="0"/>
              <a:t>Reactions?</a:t>
            </a:r>
          </a:p>
          <a:p>
            <a:pPr marL="1200150" lvl="1" indent="-285750">
              <a:buFont typeface="Arial" panose="020B0604020202020204" pitchFamily="34" charset="0"/>
              <a:buChar char="•"/>
            </a:pPr>
            <a:r>
              <a:rPr lang="en-US" dirty="0"/>
              <a:t>Experience?</a:t>
            </a:r>
          </a:p>
        </p:txBody>
      </p:sp>
      <p:sp>
        <p:nvSpPr>
          <p:cNvPr id="11" name="TextBox 10">
            <a:extLst>
              <a:ext uri="{FF2B5EF4-FFF2-40B4-BE49-F238E27FC236}">
                <a16:creationId xmlns:a16="http://schemas.microsoft.com/office/drawing/2014/main" id="{40AB440D-1F4E-9DBE-87B7-BE00A3F76230}"/>
              </a:ext>
            </a:extLst>
          </p:cNvPr>
          <p:cNvSpPr txBox="1"/>
          <p:nvPr/>
        </p:nvSpPr>
        <p:spPr>
          <a:xfrm>
            <a:off x="1585331" y="4572198"/>
            <a:ext cx="3637534" cy="307777"/>
          </a:xfrm>
          <a:prstGeom prst="rect">
            <a:avLst/>
          </a:prstGeom>
          <a:noFill/>
        </p:spPr>
        <p:txBody>
          <a:bodyPr wrap="none" rtlCol="0">
            <a:spAutoFit/>
          </a:bodyPr>
          <a:lstStyle/>
          <a:p>
            <a:r>
              <a:rPr lang="en-US" dirty="0">
                <a:hlinkClick r:id="rId5"/>
              </a:rPr>
              <a:t>Mini-Lesson: Supporting Emotional Literacy</a:t>
            </a:r>
            <a:endParaRPr lang="en-US" dirty="0"/>
          </a:p>
        </p:txBody>
      </p:sp>
    </p:spTree>
    <p:custDataLst>
      <p:tags r:id="rId1"/>
    </p:custDataLst>
    <p:extLst>
      <p:ext uri="{BB962C8B-B14F-4D97-AF65-F5344CB8AC3E}">
        <p14:creationId xmlns:p14="http://schemas.microsoft.com/office/powerpoint/2010/main" val="15171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dirty="0"/>
              <a:t>Observe</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r>
              <a:rPr lang="en-US"/>
              <a:t>Making </a:t>
            </a:r>
            <a:r>
              <a:rPr lang="en-US" b="1"/>
              <a:t>descriptive</a:t>
            </a:r>
            <a:r>
              <a:rPr lang="en-US"/>
              <a:t>, </a:t>
            </a:r>
            <a:r>
              <a:rPr lang="en-US" b="1"/>
              <a:t>behavioral</a:t>
            </a:r>
            <a:r>
              <a:rPr lang="en-US"/>
              <a:t>, and </a:t>
            </a:r>
            <a:r>
              <a:rPr lang="en-US" b="1"/>
              <a:t>specific</a:t>
            </a:r>
            <a:r>
              <a:rPr lang="en-US"/>
              <a:t> observations about child development and interactions between educators and children</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655143" y="1030181"/>
            <a:ext cx="3646940" cy="4113319"/>
          </a:xfrm>
        </p:spPr>
      </p:pic>
    </p:spTree>
    <p:custDataLst>
      <p:tags r:id="rId1"/>
    </p:custDataLst>
    <p:extLst>
      <p:ext uri="{BB962C8B-B14F-4D97-AF65-F5344CB8AC3E}">
        <p14:creationId xmlns:p14="http://schemas.microsoft.com/office/powerpoint/2010/main" val="196005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30FAF07-CCCF-36FA-2E0E-B4D38D18B122}"/>
              </a:ext>
            </a:extLst>
          </p:cNvPr>
          <p:cNvSpPr>
            <a:spLocks noGrp="1"/>
          </p:cNvSpPr>
          <p:nvPr>
            <p:ph type="title"/>
          </p:nvPr>
        </p:nvSpPr>
        <p:spPr/>
        <p:txBody>
          <a:bodyPr/>
          <a:lstStyle/>
          <a:p>
            <a:r>
              <a:rPr lang="en-US"/>
              <a:t>Observation: Supporting Emotional Literacy</a:t>
            </a:r>
          </a:p>
        </p:txBody>
      </p:sp>
      <p:sp>
        <p:nvSpPr>
          <p:cNvPr id="10" name="Text Placeholder 9">
            <a:extLst>
              <a:ext uri="{FF2B5EF4-FFF2-40B4-BE49-F238E27FC236}">
                <a16:creationId xmlns:a16="http://schemas.microsoft.com/office/drawing/2014/main" id="{BA87B33C-61F7-29DF-6E44-5CF7421A2A58}"/>
              </a:ext>
            </a:extLst>
          </p:cNvPr>
          <p:cNvSpPr>
            <a:spLocks noGrp="1"/>
          </p:cNvSpPr>
          <p:nvPr>
            <p:ph type="body" idx="1"/>
          </p:nvPr>
        </p:nvSpPr>
        <p:spPr>
          <a:xfrm>
            <a:off x="1363610" y="1187292"/>
            <a:ext cx="7780389" cy="3438433"/>
          </a:xfrm>
        </p:spPr>
        <p:txBody>
          <a:bodyPr/>
          <a:lstStyle/>
          <a:p>
            <a:pPr marL="346075" indent="-285750">
              <a:buFont typeface="Arial" panose="020B0604020202020204" pitchFamily="34" charset="0"/>
              <a:buChar char="•"/>
            </a:pPr>
            <a:r>
              <a:rPr lang="en-US" dirty="0"/>
              <a:t>Watch this video </a:t>
            </a:r>
            <a:r>
              <a:rPr lang="en-US" dirty="0">
                <a:hlinkClick r:id="rId4"/>
              </a:rPr>
              <a:t>Practice in Action: How Did You Feel? </a:t>
            </a:r>
            <a:r>
              <a:rPr lang="en-US" dirty="0"/>
              <a:t>(1:49)</a:t>
            </a:r>
          </a:p>
          <a:p>
            <a:pPr marL="346075" indent="-285750">
              <a:buFont typeface="Arial" panose="020B0604020202020204" pitchFamily="34" charset="0"/>
              <a:buChar char="•"/>
            </a:pPr>
            <a:r>
              <a:rPr lang="en-US" dirty="0"/>
              <a:t>Take notes about where you see the educator </a:t>
            </a:r>
            <a:r>
              <a:rPr lang="en-US" b="1" dirty="0"/>
              <a:t>supporting emotional literacy</a:t>
            </a:r>
            <a:r>
              <a:rPr lang="en-US" dirty="0"/>
              <a:t> (the focus).</a:t>
            </a:r>
          </a:p>
          <a:p>
            <a:pPr marL="346075" indent="-285750">
              <a:buFont typeface="Arial" panose="020B0604020202020204" pitchFamily="34" charset="0"/>
              <a:buChar char="•"/>
            </a:pPr>
            <a:r>
              <a:rPr lang="en-US" dirty="0"/>
              <a:t>Watch the video again and add to your notes.</a:t>
            </a:r>
          </a:p>
          <a:p>
            <a:pPr marL="346075" indent="-285750">
              <a:buFont typeface="Arial" panose="020B0604020202020204" pitchFamily="34" charset="0"/>
              <a:buChar char="•"/>
            </a:pPr>
            <a:r>
              <a:rPr lang="en-US" dirty="0"/>
              <a:t>Notes should include </a:t>
            </a:r>
            <a:r>
              <a:rPr lang="en-US" b="1" dirty="0"/>
              <a:t>specific description of behaviors.</a:t>
            </a:r>
          </a:p>
          <a:p>
            <a:pPr marL="346075" indent="-285750">
              <a:buFont typeface="Arial" panose="020B0604020202020204" pitchFamily="34" charset="0"/>
              <a:buChar char="•"/>
            </a:pPr>
            <a:r>
              <a:rPr lang="en-US" dirty="0"/>
              <a:t>Watch the video one more time and take more notes. </a:t>
            </a:r>
          </a:p>
          <a:p>
            <a:pPr marL="346075" indent="-285750">
              <a:buFont typeface="Arial" panose="020B0604020202020204" pitchFamily="34" charset="0"/>
              <a:buChar char="•"/>
            </a:pPr>
            <a:r>
              <a:rPr lang="en-US" dirty="0"/>
              <a:t>Pair and Share observations providing each other formative feedback on their observations.</a:t>
            </a:r>
          </a:p>
          <a:p>
            <a:pPr marL="346075" indent="-285750">
              <a:buFont typeface="Arial" panose="020B0604020202020204" pitchFamily="34" charset="0"/>
              <a:buChar char="•"/>
            </a:pPr>
            <a:r>
              <a:rPr lang="en-US" dirty="0"/>
              <a:t>Have a few learners volunteer to share with whole group and make sure they include specific descriptions of behaviors and interactions. </a:t>
            </a:r>
          </a:p>
        </p:txBody>
      </p:sp>
      <p:sp>
        <p:nvSpPr>
          <p:cNvPr id="11" name="TextBox 10">
            <a:extLst>
              <a:ext uri="{FF2B5EF4-FFF2-40B4-BE49-F238E27FC236}">
                <a16:creationId xmlns:a16="http://schemas.microsoft.com/office/drawing/2014/main" id="{40AB440D-1F4E-9DBE-87B7-BE00A3F76230}"/>
              </a:ext>
            </a:extLst>
          </p:cNvPr>
          <p:cNvSpPr txBox="1"/>
          <p:nvPr/>
        </p:nvSpPr>
        <p:spPr>
          <a:xfrm>
            <a:off x="1700457" y="4672577"/>
            <a:ext cx="3637534" cy="307777"/>
          </a:xfrm>
          <a:prstGeom prst="rect">
            <a:avLst/>
          </a:prstGeom>
          <a:noFill/>
        </p:spPr>
        <p:txBody>
          <a:bodyPr wrap="none" rtlCol="0">
            <a:spAutoFit/>
          </a:bodyPr>
          <a:lstStyle/>
          <a:p>
            <a:r>
              <a:rPr lang="en-US" dirty="0">
                <a:hlinkClick r:id="rId5"/>
              </a:rPr>
              <a:t>Mini-Lesson: Supporting Emotional Literacy</a:t>
            </a:r>
            <a:endParaRPr lang="en-US" dirty="0"/>
          </a:p>
        </p:txBody>
      </p:sp>
    </p:spTree>
    <p:custDataLst>
      <p:tags r:id="rId1"/>
    </p:custDataLst>
    <p:extLst>
      <p:ext uri="{BB962C8B-B14F-4D97-AF65-F5344CB8AC3E}">
        <p14:creationId xmlns:p14="http://schemas.microsoft.com/office/powerpoint/2010/main" val="1223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7D16FE6-2471-2541-A21E-1E2698337820}"/>
              </a:ext>
            </a:extLst>
          </p:cNvPr>
          <p:cNvSpPr>
            <a:spLocks noGrp="1"/>
          </p:cNvSpPr>
          <p:nvPr>
            <p:ph type="title"/>
          </p:nvPr>
        </p:nvSpPr>
        <p:spPr>
          <a:xfrm>
            <a:off x="1200150" y="7024"/>
            <a:ext cx="7948386" cy="888326"/>
          </a:xfrm>
        </p:spPr>
        <p:txBody>
          <a:bodyPr/>
          <a:lstStyle/>
          <a:p>
            <a:r>
              <a:rPr lang="en-US" dirty="0"/>
              <a:t>Observation Examples</a:t>
            </a:r>
          </a:p>
        </p:txBody>
      </p:sp>
      <p:sp>
        <p:nvSpPr>
          <p:cNvPr id="15" name="Text Placeholder 14">
            <a:extLst>
              <a:ext uri="{FF2B5EF4-FFF2-40B4-BE49-F238E27FC236}">
                <a16:creationId xmlns:a16="http://schemas.microsoft.com/office/drawing/2014/main" id="{51449E77-B123-F142-8DD5-78511AEBB3C4}"/>
              </a:ext>
            </a:extLst>
          </p:cNvPr>
          <p:cNvSpPr>
            <a:spLocks noGrp="1"/>
          </p:cNvSpPr>
          <p:nvPr>
            <p:ph type="body" idx="4294967295"/>
          </p:nvPr>
        </p:nvSpPr>
        <p:spPr>
          <a:xfrm>
            <a:off x="1048215" y="1276350"/>
            <a:ext cx="3454653" cy="3352800"/>
          </a:xfrm>
        </p:spPr>
        <p:txBody>
          <a:bodyPr/>
          <a:lstStyle/>
          <a:p>
            <a:r>
              <a:rPr lang="en-US" b="1" dirty="0"/>
              <a:t>Example 1:</a:t>
            </a:r>
          </a:p>
          <a:p>
            <a:pPr marL="236538" indent="-7938"/>
            <a:r>
              <a:rPr lang="en-US" dirty="0"/>
              <a:t>“At video timestamp 5:32, the educator gets down on the child’s level, makes eye contact with them, and asks if they would like to read a book. The child responds by nodding and sitting down in the educator’s lap.”</a:t>
            </a:r>
          </a:p>
        </p:txBody>
      </p:sp>
      <p:sp>
        <p:nvSpPr>
          <p:cNvPr id="14" name="Text Placeholder 13">
            <a:extLst>
              <a:ext uri="{FF2B5EF4-FFF2-40B4-BE49-F238E27FC236}">
                <a16:creationId xmlns:a16="http://schemas.microsoft.com/office/drawing/2014/main" id="{742EF765-C0F6-8742-AC3A-E6274C0AEFC5}"/>
              </a:ext>
            </a:extLst>
          </p:cNvPr>
          <p:cNvSpPr>
            <a:spLocks noGrp="1"/>
          </p:cNvSpPr>
          <p:nvPr>
            <p:ph type="body" idx="4294967295"/>
          </p:nvPr>
        </p:nvSpPr>
        <p:spPr>
          <a:xfrm>
            <a:off x="4726045" y="1276350"/>
            <a:ext cx="3808356" cy="3352800"/>
          </a:xfrm>
        </p:spPr>
        <p:txBody>
          <a:bodyPr/>
          <a:lstStyle/>
          <a:p>
            <a:r>
              <a:rPr lang="en-US" b="1"/>
              <a:t>Example 2:</a:t>
            </a:r>
          </a:p>
          <a:p>
            <a:pPr marL="236538" indent="-7938"/>
            <a:r>
              <a:rPr lang="en-US"/>
              <a:t>“I like how the educator approaches the child to read a book. The child is excited to read with her.” </a:t>
            </a:r>
          </a:p>
        </p:txBody>
      </p:sp>
    </p:spTree>
    <p:custDataLst>
      <p:tags r:id="rId1"/>
    </p:custDataLst>
    <p:extLst>
      <p:ext uri="{BB962C8B-B14F-4D97-AF65-F5344CB8AC3E}">
        <p14:creationId xmlns:p14="http://schemas.microsoft.com/office/powerpoint/2010/main" val="420383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dirty="0"/>
              <a:t>Identify Bias</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a:t>Biases are always present, we all have some, and they impact professional vision</a:t>
            </a:r>
          </a:p>
          <a:p>
            <a:pPr marL="346075" indent="-285750">
              <a:buFont typeface="Arial" panose="020B0604020202020204" pitchFamily="34" charset="0"/>
              <a:buChar char="•"/>
            </a:pPr>
            <a:r>
              <a:rPr lang="en-US"/>
              <a:t>By identifying bias, we can disrupt it</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666295" y="1030181"/>
            <a:ext cx="3646940" cy="4113319"/>
          </a:xfrm>
        </p:spPr>
      </p:pic>
    </p:spTree>
    <p:custDataLst>
      <p:tags r:id="rId1"/>
    </p:custDataLst>
    <p:extLst>
      <p:ext uri="{BB962C8B-B14F-4D97-AF65-F5344CB8AC3E}">
        <p14:creationId xmlns:p14="http://schemas.microsoft.com/office/powerpoint/2010/main" val="316166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4371E2-98B5-FB44-A18E-5638F6A954A7}"/>
              </a:ext>
            </a:extLst>
          </p:cNvPr>
          <p:cNvSpPr>
            <a:spLocks noGrp="1"/>
          </p:cNvSpPr>
          <p:nvPr>
            <p:ph type="title"/>
          </p:nvPr>
        </p:nvSpPr>
        <p:spPr>
          <a:xfrm>
            <a:off x="1200150" y="7024"/>
            <a:ext cx="7948386" cy="888326"/>
          </a:xfrm>
        </p:spPr>
        <p:txBody>
          <a:bodyPr/>
          <a:lstStyle/>
          <a:p>
            <a:r>
              <a:rPr lang="en-US" dirty="0"/>
              <a:t>Exploring Bias</a:t>
            </a:r>
          </a:p>
        </p:txBody>
      </p:sp>
      <p:sp>
        <p:nvSpPr>
          <p:cNvPr id="12" name="Text Placeholder 11">
            <a:extLst>
              <a:ext uri="{FF2B5EF4-FFF2-40B4-BE49-F238E27FC236}">
                <a16:creationId xmlns:a16="http://schemas.microsoft.com/office/drawing/2014/main" id="{8C8F3F29-B073-4F47-9DCB-0EA0F4BC24D2}"/>
              </a:ext>
            </a:extLst>
          </p:cNvPr>
          <p:cNvSpPr>
            <a:spLocks noGrp="1"/>
          </p:cNvSpPr>
          <p:nvPr>
            <p:ph type="body" idx="4294967295"/>
          </p:nvPr>
        </p:nvSpPr>
        <p:spPr>
          <a:xfrm>
            <a:off x="1070517" y="1276350"/>
            <a:ext cx="7463884" cy="3352800"/>
          </a:xfrm>
        </p:spPr>
        <p:txBody>
          <a:bodyPr/>
          <a:lstStyle/>
          <a:p>
            <a:pPr>
              <a:buFont typeface="Arial" panose="020B0604020202020204" pitchFamily="34" charset="0"/>
              <a:buChar char="•"/>
            </a:pPr>
            <a:r>
              <a:rPr lang="en-US" dirty="0"/>
              <a:t>How do my culture, personal beliefs, values, and biases relate to structural inequities and their impact on children and families over time?</a:t>
            </a:r>
          </a:p>
          <a:p>
            <a:pPr>
              <a:buFont typeface="Arial" panose="020B0604020202020204" pitchFamily="34" charset="0"/>
              <a:buChar char="•"/>
            </a:pPr>
            <a:r>
              <a:rPr lang="en-US" dirty="0"/>
              <a:t>What specific aspects of my background may impact my assumptions about children and families as I build relationships?</a:t>
            </a:r>
          </a:p>
          <a:p>
            <a:pPr>
              <a:buFont typeface="Arial" panose="020B0604020202020204" pitchFamily="34" charset="0"/>
              <a:buChar char="•"/>
            </a:pPr>
            <a:r>
              <a:rPr lang="en-US" dirty="0"/>
              <a:t>When I become aware of a biased action, am I willing to take responsibility, use the opportunity to learn and reflect, resist becoming defensive, and repair the harm?</a:t>
            </a:r>
          </a:p>
          <a:p>
            <a:pPr>
              <a:buFont typeface="Arial" panose="020B0604020202020204" pitchFamily="34" charset="0"/>
              <a:buChar char="•"/>
            </a:pPr>
            <a:r>
              <a:rPr lang="en-US" dirty="0"/>
              <a:t>What other questions might you ask?</a:t>
            </a:r>
          </a:p>
        </p:txBody>
      </p:sp>
    </p:spTree>
    <p:custDataLst>
      <p:tags r:id="rId1"/>
    </p:custDataLst>
    <p:extLst>
      <p:ext uri="{BB962C8B-B14F-4D97-AF65-F5344CB8AC3E}">
        <p14:creationId xmlns:p14="http://schemas.microsoft.com/office/powerpoint/2010/main" val="198230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215322-54AF-0239-7FAD-E4C19521A80B}"/>
              </a:ext>
            </a:extLst>
          </p:cNvPr>
          <p:cNvSpPr>
            <a:spLocks noGrp="1"/>
          </p:cNvSpPr>
          <p:nvPr>
            <p:ph type="title"/>
          </p:nvPr>
        </p:nvSpPr>
        <p:spPr/>
        <p:txBody>
          <a:bodyPr/>
          <a:lstStyle/>
          <a:p>
            <a:r>
              <a:rPr lang="en-US" dirty="0"/>
              <a:t>Exploring Bias: Supporting Emotional Literacy</a:t>
            </a:r>
          </a:p>
        </p:txBody>
      </p:sp>
      <p:sp>
        <p:nvSpPr>
          <p:cNvPr id="7" name="Text Placeholder 3">
            <a:extLst>
              <a:ext uri="{FF2B5EF4-FFF2-40B4-BE49-F238E27FC236}">
                <a16:creationId xmlns:a16="http://schemas.microsoft.com/office/drawing/2014/main" id="{80D8A79D-F796-2947-0C94-A3A0D039D991}"/>
              </a:ext>
            </a:extLst>
          </p:cNvPr>
          <p:cNvSpPr txBox="1">
            <a:spLocks/>
          </p:cNvSpPr>
          <p:nvPr/>
        </p:nvSpPr>
        <p:spPr>
          <a:xfrm>
            <a:off x="4726044" y="1580132"/>
            <a:ext cx="4417956" cy="3048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7A726E"/>
                </a:solidFill>
              </a:rPr>
              <a:t>Educator-in-video’s potential bias</a:t>
            </a:r>
          </a:p>
        </p:txBody>
      </p:sp>
      <p:sp>
        <p:nvSpPr>
          <p:cNvPr id="8" name="Text Placeholder 11">
            <a:extLst>
              <a:ext uri="{FF2B5EF4-FFF2-40B4-BE49-F238E27FC236}">
                <a16:creationId xmlns:a16="http://schemas.microsoft.com/office/drawing/2014/main" id="{C10CE3E5-AF02-FFFE-074E-2DFC6D930874}"/>
              </a:ext>
            </a:extLst>
          </p:cNvPr>
          <p:cNvSpPr>
            <a:spLocks noGrp="1"/>
          </p:cNvSpPr>
          <p:nvPr>
            <p:ph type="body" idx="1"/>
          </p:nvPr>
        </p:nvSpPr>
        <p:spPr>
          <a:xfrm>
            <a:off x="400528" y="1881250"/>
            <a:ext cx="4116445" cy="2890953"/>
          </a:xfrm>
        </p:spPr>
        <p:txBody>
          <a:bodyPr/>
          <a:lstStyle/>
          <a:p>
            <a:pPr marL="346075" indent="-285750">
              <a:buFont typeface="Arial" panose="020B0604020202020204" pitchFamily="34" charset="0"/>
              <a:buChar char="•"/>
            </a:pPr>
            <a:r>
              <a:rPr lang="en-US" sz="1400" dirty="0"/>
              <a:t>What did you feel watching the video?</a:t>
            </a:r>
          </a:p>
          <a:p>
            <a:pPr marL="346075" indent="-285750">
              <a:buFont typeface="Arial" panose="020B0604020202020204" pitchFamily="34" charset="0"/>
              <a:buChar char="•"/>
            </a:pPr>
            <a:r>
              <a:rPr lang="en-US" sz="1400" dirty="0"/>
              <a:t>Are there any specific beliefs or aspects of your experience that impact your assumptions about the children, the educator, and/or the classroom environment?</a:t>
            </a:r>
          </a:p>
          <a:p>
            <a:pPr marL="346075" indent="-285750">
              <a:buFont typeface="Arial" panose="020B0604020202020204" pitchFamily="34" charset="0"/>
              <a:buChar char="•"/>
            </a:pPr>
            <a:r>
              <a:rPr lang="en-US" sz="1400" dirty="0"/>
              <a:t>What do you believe or think about feelings and gender? (e.g., Boys don’t cry)</a:t>
            </a:r>
          </a:p>
          <a:p>
            <a:pPr marL="346075" indent="-285750">
              <a:buFont typeface="Arial" panose="020B0604020202020204" pitchFamily="34" charset="0"/>
              <a:buChar char="•"/>
            </a:pPr>
            <a:r>
              <a:rPr lang="en-US" sz="1400" dirty="0"/>
              <a:t>How might you check your bias and not have it affect your interpretations?</a:t>
            </a:r>
          </a:p>
          <a:p>
            <a:pPr marL="346075" indent="-285750">
              <a:buFont typeface="Arial" panose="020B0604020202020204" pitchFamily="34" charset="0"/>
              <a:buChar char="•"/>
            </a:pPr>
            <a:r>
              <a:rPr lang="en-US" sz="1400" dirty="0"/>
              <a:t>What other questions might you ask yourself?</a:t>
            </a:r>
          </a:p>
        </p:txBody>
      </p:sp>
      <p:sp>
        <p:nvSpPr>
          <p:cNvPr id="9" name="Text Placeholder 4">
            <a:extLst>
              <a:ext uri="{FF2B5EF4-FFF2-40B4-BE49-F238E27FC236}">
                <a16:creationId xmlns:a16="http://schemas.microsoft.com/office/drawing/2014/main" id="{C19E3E97-E8ED-81B4-B1B0-D45EEB6D0CF2}"/>
              </a:ext>
            </a:extLst>
          </p:cNvPr>
          <p:cNvSpPr txBox="1">
            <a:spLocks/>
          </p:cNvSpPr>
          <p:nvPr/>
        </p:nvSpPr>
        <p:spPr>
          <a:xfrm>
            <a:off x="4717032" y="1881250"/>
            <a:ext cx="3826211" cy="182606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6075" indent="-285750">
              <a:lnSpc>
                <a:spcPct val="120000"/>
              </a:lnSpc>
              <a:spcBef>
                <a:spcPts val="600"/>
              </a:spcBef>
              <a:buFont typeface="Arial" panose="020B0604020202020204" pitchFamily="34" charset="0"/>
              <a:buChar char="•"/>
            </a:pPr>
            <a:r>
              <a:rPr lang="en-US" dirty="0">
                <a:solidFill>
                  <a:srgbClr val="7A726E"/>
                </a:solidFill>
              </a:rPr>
              <a:t>What do you wonder about the Educator’s potential bias?</a:t>
            </a:r>
          </a:p>
          <a:p>
            <a:pPr marL="346075" indent="-285750">
              <a:lnSpc>
                <a:spcPct val="120000"/>
              </a:lnSpc>
              <a:spcBef>
                <a:spcPts val="600"/>
              </a:spcBef>
              <a:buFont typeface="Arial" panose="020B0604020202020204" pitchFamily="34" charset="0"/>
              <a:buChar char="•"/>
            </a:pPr>
            <a:r>
              <a:rPr lang="en-US" dirty="0">
                <a:solidFill>
                  <a:srgbClr val="7A726E"/>
                </a:solidFill>
              </a:rPr>
              <a:t>What questions would you want her to ask herself?</a:t>
            </a:r>
          </a:p>
          <a:p>
            <a:pPr marL="346075" indent="-285750">
              <a:lnSpc>
                <a:spcPct val="120000"/>
              </a:lnSpc>
              <a:spcBef>
                <a:spcPts val="600"/>
              </a:spcBef>
              <a:buFont typeface="Arial" panose="020B0604020202020204" pitchFamily="34" charset="0"/>
              <a:buChar char="•"/>
            </a:pPr>
            <a:r>
              <a:rPr lang="en-US" dirty="0">
                <a:solidFill>
                  <a:srgbClr val="7A726E"/>
                </a:solidFill>
              </a:rPr>
              <a:t>How might she discover any biases she might have</a:t>
            </a:r>
          </a:p>
        </p:txBody>
      </p:sp>
      <p:sp>
        <p:nvSpPr>
          <p:cNvPr id="10" name="Text Placeholder 2">
            <a:extLst>
              <a:ext uri="{FF2B5EF4-FFF2-40B4-BE49-F238E27FC236}">
                <a16:creationId xmlns:a16="http://schemas.microsoft.com/office/drawing/2014/main" id="{3499E991-5131-B348-34F3-0A6AF4D46AA7}"/>
              </a:ext>
            </a:extLst>
          </p:cNvPr>
          <p:cNvSpPr>
            <a:spLocks noGrp="1"/>
          </p:cNvSpPr>
          <p:nvPr>
            <p:ph type="body" sz="quarter" idx="10"/>
          </p:nvPr>
        </p:nvSpPr>
        <p:spPr>
          <a:xfrm>
            <a:off x="386189" y="1576450"/>
            <a:ext cx="3825984" cy="304800"/>
          </a:xfrm>
        </p:spPr>
        <p:txBody>
          <a:bodyPr/>
          <a:lstStyle/>
          <a:p>
            <a:r>
              <a:rPr lang="en-US" b="1" dirty="0">
                <a:solidFill>
                  <a:srgbClr val="7A726E"/>
                </a:solidFill>
              </a:rPr>
              <a:t>Your own biases</a:t>
            </a:r>
            <a:r>
              <a:rPr lang="en-US" b="1" dirty="0"/>
              <a:t>	</a:t>
            </a:r>
          </a:p>
        </p:txBody>
      </p:sp>
      <p:sp>
        <p:nvSpPr>
          <p:cNvPr id="11" name="TextBox 10">
            <a:extLst>
              <a:ext uri="{FF2B5EF4-FFF2-40B4-BE49-F238E27FC236}">
                <a16:creationId xmlns:a16="http://schemas.microsoft.com/office/drawing/2014/main" id="{15B03082-9433-E7C6-8A77-B5A0AC8DADF6}"/>
              </a:ext>
            </a:extLst>
          </p:cNvPr>
          <p:cNvSpPr txBox="1"/>
          <p:nvPr/>
        </p:nvSpPr>
        <p:spPr>
          <a:xfrm>
            <a:off x="174193" y="1086212"/>
            <a:ext cx="8075960" cy="307777"/>
          </a:xfrm>
          <a:prstGeom prst="rect">
            <a:avLst/>
          </a:prstGeom>
          <a:noFill/>
        </p:spPr>
        <p:txBody>
          <a:bodyPr wrap="square" rtlCol="0">
            <a:spAutoFit/>
          </a:bodyPr>
          <a:lstStyle/>
          <a:p>
            <a:r>
              <a:rPr lang="en-US" b="1" dirty="0">
                <a:solidFill>
                  <a:srgbClr val="7A726E"/>
                </a:solidFill>
              </a:rPr>
              <a:t>Watch video again: </a:t>
            </a:r>
            <a:r>
              <a:rPr lang="en-US" dirty="0">
                <a:hlinkClick r:id="rId4"/>
              </a:rPr>
              <a:t>Practice in Action: How Did You Feel?</a:t>
            </a:r>
            <a:endParaRPr lang="en-US" dirty="0"/>
          </a:p>
        </p:txBody>
      </p:sp>
      <p:sp>
        <p:nvSpPr>
          <p:cNvPr id="2" name="Frame 1">
            <a:extLst>
              <a:ext uri="{FF2B5EF4-FFF2-40B4-BE49-F238E27FC236}">
                <a16:creationId xmlns:a16="http://schemas.microsoft.com/office/drawing/2014/main" id="{B4E1DBB7-DE93-495B-B0EC-082B409E942F}"/>
              </a:ext>
              <a:ext uri="{C183D7F6-B498-43B3-948B-1728B52AA6E4}">
                <adec:decorative xmlns:adec="http://schemas.microsoft.com/office/drawing/2017/decorative" val="1"/>
              </a:ext>
            </a:extLst>
          </p:cNvPr>
          <p:cNvSpPr/>
          <p:nvPr/>
        </p:nvSpPr>
        <p:spPr>
          <a:xfrm>
            <a:off x="0" y="974501"/>
            <a:ext cx="9144000" cy="502920"/>
          </a:xfrm>
          <a:prstGeom prst="fram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custDataLst>
      <p:tags r:id="rId1"/>
    </p:custDataLst>
    <p:extLst>
      <p:ext uri="{BB962C8B-B14F-4D97-AF65-F5344CB8AC3E}">
        <p14:creationId xmlns:p14="http://schemas.microsoft.com/office/powerpoint/2010/main" val="15383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dirty="0"/>
              <a:t>Interpret</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a:t>Use observations as evidence for interpretations</a:t>
            </a:r>
          </a:p>
          <a:p>
            <a:pPr marL="346075" indent="-285750">
              <a:buFont typeface="Arial" panose="020B0604020202020204" pitchFamily="34" charset="0"/>
              <a:buChar char="•"/>
            </a:pPr>
            <a:r>
              <a:rPr lang="en-US"/>
              <a:t>Take a strengths-based approach</a:t>
            </a:r>
          </a:p>
          <a:p>
            <a:pPr marL="346075" indent="-285750">
              <a:buFont typeface="Arial" panose="020B0604020202020204" pitchFamily="34" charset="0"/>
              <a:buChar char="•"/>
            </a:pPr>
            <a:r>
              <a:rPr lang="en-US"/>
              <a:t>Propose alternative practices that may have better supported children</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748812" y="1030181"/>
            <a:ext cx="3646940" cy="4113319"/>
          </a:xfrm>
        </p:spPr>
      </p:pic>
    </p:spTree>
    <p:custDataLst>
      <p:tags r:id="rId1"/>
    </p:custDataLst>
    <p:extLst>
      <p:ext uri="{BB962C8B-B14F-4D97-AF65-F5344CB8AC3E}">
        <p14:creationId xmlns:p14="http://schemas.microsoft.com/office/powerpoint/2010/main" val="2320443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398348-05BD-5034-C68A-337BB92211EE}"/>
              </a:ext>
            </a:extLst>
          </p:cNvPr>
          <p:cNvSpPr>
            <a:spLocks noGrp="1"/>
          </p:cNvSpPr>
          <p:nvPr>
            <p:ph type="title"/>
          </p:nvPr>
        </p:nvSpPr>
        <p:spPr>
          <a:xfrm>
            <a:off x="1363610" y="263525"/>
            <a:ext cx="7475589" cy="661318"/>
          </a:xfrm>
        </p:spPr>
        <p:txBody>
          <a:bodyPr/>
          <a:lstStyle/>
          <a:p>
            <a:r>
              <a:rPr lang="en-US"/>
              <a:t>Interpret: Supporting Emotional Literacy</a:t>
            </a:r>
          </a:p>
        </p:txBody>
      </p:sp>
      <p:sp>
        <p:nvSpPr>
          <p:cNvPr id="8" name="Text Placeholder 7">
            <a:extLst>
              <a:ext uri="{FF2B5EF4-FFF2-40B4-BE49-F238E27FC236}">
                <a16:creationId xmlns:a16="http://schemas.microsoft.com/office/drawing/2014/main" id="{871E746C-EEF9-84F8-06C7-6C6CE328F1FC}"/>
              </a:ext>
            </a:extLst>
          </p:cNvPr>
          <p:cNvSpPr>
            <a:spLocks noGrp="1"/>
          </p:cNvSpPr>
          <p:nvPr>
            <p:ph type="body" idx="1"/>
          </p:nvPr>
        </p:nvSpPr>
        <p:spPr>
          <a:xfrm>
            <a:off x="1111127" y="1280355"/>
            <a:ext cx="7063609" cy="1956621"/>
          </a:xfrm>
        </p:spPr>
        <p:txBody>
          <a:bodyPr/>
          <a:lstStyle/>
          <a:p>
            <a:pPr marL="346075" indent="-285750">
              <a:buFont typeface="Arial" panose="020B0604020202020204" pitchFamily="34" charset="0"/>
              <a:buChar char="•"/>
            </a:pPr>
            <a:r>
              <a:rPr lang="en-US" sz="1400" dirty="0"/>
              <a:t>Based on the observations we have shared and the biases we have reflected on, what are our interpretations related to our </a:t>
            </a:r>
            <a:r>
              <a:rPr lang="en-US" sz="1400" b="1" dirty="0"/>
              <a:t>Focus</a:t>
            </a:r>
            <a:r>
              <a:rPr lang="en-US" sz="1400" dirty="0"/>
              <a:t>?</a:t>
            </a:r>
          </a:p>
          <a:p>
            <a:pPr marL="346075" indent="-285750">
              <a:buFont typeface="Arial" panose="020B0604020202020204" pitchFamily="34" charset="0"/>
              <a:buChar char="•"/>
            </a:pPr>
            <a:r>
              <a:rPr lang="en-US" sz="1400" dirty="0"/>
              <a:t>How does what we observed connect to what we know about </a:t>
            </a:r>
            <a:r>
              <a:rPr lang="en-US" sz="1400" b="1" dirty="0"/>
              <a:t>supporting emotional literacy</a:t>
            </a:r>
            <a:r>
              <a:rPr lang="en-US" sz="1400" dirty="0"/>
              <a:t>?</a:t>
            </a:r>
          </a:p>
          <a:p>
            <a:pPr marL="346075" indent="-285750">
              <a:buFont typeface="Arial" panose="020B0604020202020204" pitchFamily="34" charset="0"/>
              <a:buChar char="•"/>
            </a:pPr>
            <a:r>
              <a:rPr lang="en-US" sz="1400" dirty="0"/>
              <a:t>How do we see the effect or impact on children and their development?</a:t>
            </a:r>
          </a:p>
          <a:p>
            <a:pPr marL="346075" indent="-285750">
              <a:buFont typeface="Arial" panose="020B0604020202020204" pitchFamily="34" charset="0"/>
              <a:buChar char="•"/>
            </a:pPr>
            <a:r>
              <a:rPr lang="en-US" sz="1400" dirty="0"/>
              <a:t>What alternative </a:t>
            </a:r>
            <a:r>
              <a:rPr lang="en-US" sz="1400" b="1" dirty="0"/>
              <a:t>supporting emotional literacy </a:t>
            </a:r>
            <a:r>
              <a:rPr lang="en-US" sz="1400" dirty="0"/>
              <a:t>practice might we suggest?</a:t>
            </a:r>
          </a:p>
        </p:txBody>
      </p:sp>
      <p:graphicFrame>
        <p:nvGraphicFramePr>
          <p:cNvPr id="14" name="Table 14">
            <a:extLst>
              <a:ext uri="{FF2B5EF4-FFF2-40B4-BE49-F238E27FC236}">
                <a16:creationId xmlns:a16="http://schemas.microsoft.com/office/drawing/2014/main" id="{4ECDDA74-BDAF-2524-E7C9-020A44CB7A4E}"/>
              </a:ext>
            </a:extLst>
          </p:cNvPr>
          <p:cNvGraphicFramePr>
            <a:graphicFrameLocks noGrp="1"/>
          </p:cNvGraphicFramePr>
          <p:nvPr>
            <p:extLst>
              <p:ext uri="{D42A27DB-BD31-4B8C-83A1-F6EECF244321}">
                <p14:modId xmlns:p14="http://schemas.microsoft.com/office/powerpoint/2010/main" val="1810200030"/>
              </p:ext>
            </p:extLst>
          </p:nvPr>
        </p:nvGraphicFramePr>
        <p:xfrm>
          <a:off x="1234440" y="3402547"/>
          <a:ext cx="6739128" cy="1477428"/>
        </p:xfrm>
        <a:graphic>
          <a:graphicData uri="http://schemas.openxmlformats.org/drawingml/2006/table">
            <a:tbl>
              <a:tblPr firstRow="1" bandRow="1">
                <a:tableStyleId>{5C22544A-7EE6-4342-B048-85BDC9FD1C3A}</a:tableStyleId>
              </a:tblPr>
              <a:tblGrid>
                <a:gridCol w="3173973">
                  <a:extLst>
                    <a:ext uri="{9D8B030D-6E8A-4147-A177-3AD203B41FA5}">
                      <a16:colId xmlns:a16="http://schemas.microsoft.com/office/drawing/2014/main" val="3204008358"/>
                    </a:ext>
                  </a:extLst>
                </a:gridCol>
                <a:gridCol w="3565155">
                  <a:extLst>
                    <a:ext uri="{9D8B030D-6E8A-4147-A177-3AD203B41FA5}">
                      <a16:colId xmlns:a16="http://schemas.microsoft.com/office/drawing/2014/main" val="1348185169"/>
                    </a:ext>
                  </a:extLst>
                </a:gridCol>
              </a:tblGrid>
              <a:tr h="5235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Instructional Video </a:t>
                      </a:r>
                    </a:p>
                  </a:txBody>
                  <a:tcPr>
                    <a:solidFill>
                      <a:srgbClr val="113D65"/>
                    </a:solidFill>
                  </a:tcPr>
                </a:tc>
                <a:tc>
                  <a:txBody>
                    <a:bodyPr/>
                    <a:lstStyle/>
                    <a:p>
                      <a:r>
                        <a:rPr lang="en-US" sz="1200" dirty="0"/>
                        <a:t>Practice Video</a:t>
                      </a:r>
                    </a:p>
                  </a:txBody>
                  <a:tcPr>
                    <a:solidFill>
                      <a:srgbClr val="113D65"/>
                    </a:solidFill>
                  </a:tcPr>
                </a:tc>
                <a:extLst>
                  <a:ext uri="{0D108BD9-81ED-4DB2-BD59-A6C34878D82A}">
                    <a16:rowId xmlns:a16="http://schemas.microsoft.com/office/drawing/2014/main" val="327252116"/>
                  </a:ext>
                </a:extLst>
              </a:tr>
              <a:tr h="9538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hlinkClick r:id="rId4"/>
                        </a:rPr>
                        <a:t>Importance of Emotional Literacy</a:t>
                      </a:r>
                      <a:r>
                        <a:rPr lang="en-US" sz="1200" dirty="0"/>
                        <a:t> (10:00)</a:t>
                      </a:r>
                    </a:p>
                  </a:txBody>
                  <a:tcPr>
                    <a:solidFill>
                      <a:srgbClr val="113D65">
                        <a:alpha val="6912"/>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hlinkClick r:id="rId5"/>
                        </a:rPr>
                        <a:t>Practice in Action: How Did You Feel?</a:t>
                      </a:r>
                      <a:r>
                        <a:rPr lang="en-US" sz="1200" dirty="0"/>
                        <a:t> (1:49)</a:t>
                      </a:r>
                    </a:p>
                  </a:txBody>
                  <a:tcPr>
                    <a:solidFill>
                      <a:srgbClr val="113D65">
                        <a:alpha val="6912"/>
                      </a:srgbClr>
                    </a:solidFill>
                  </a:tcPr>
                </a:tc>
                <a:extLst>
                  <a:ext uri="{0D108BD9-81ED-4DB2-BD59-A6C34878D82A}">
                    <a16:rowId xmlns:a16="http://schemas.microsoft.com/office/drawing/2014/main" val="1207118016"/>
                  </a:ext>
                </a:extLst>
              </a:tr>
            </a:tbl>
          </a:graphicData>
        </a:graphic>
      </p:graphicFrame>
    </p:spTree>
    <p:custDataLst>
      <p:tags r:id="rId1"/>
    </p:custDataLst>
    <p:extLst>
      <p:ext uri="{BB962C8B-B14F-4D97-AF65-F5344CB8AC3E}">
        <p14:creationId xmlns:p14="http://schemas.microsoft.com/office/powerpoint/2010/main" val="426494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4DF55F-5DB8-AC42-9EE1-1814ABA22A8D}"/>
              </a:ext>
            </a:extLst>
          </p:cNvPr>
          <p:cNvSpPr>
            <a:spLocks noGrp="1"/>
          </p:cNvSpPr>
          <p:nvPr>
            <p:ph type="title"/>
          </p:nvPr>
        </p:nvSpPr>
        <p:spPr/>
        <p:txBody>
          <a:bodyPr/>
          <a:lstStyle/>
          <a:p>
            <a:r>
              <a:rPr lang="en-US" dirty="0"/>
              <a:t>Sample Interpretation</a:t>
            </a:r>
          </a:p>
        </p:txBody>
      </p:sp>
      <p:sp>
        <p:nvSpPr>
          <p:cNvPr id="11" name="Text Placeholder 10">
            <a:extLst>
              <a:ext uri="{FF2B5EF4-FFF2-40B4-BE49-F238E27FC236}">
                <a16:creationId xmlns:a16="http://schemas.microsoft.com/office/drawing/2014/main" id="{D4ED9A09-E094-9E46-AC8D-5D5F3B9FD4DB}"/>
              </a:ext>
            </a:extLst>
          </p:cNvPr>
          <p:cNvSpPr>
            <a:spLocks noGrp="1"/>
          </p:cNvSpPr>
          <p:nvPr>
            <p:ph type="body" idx="1"/>
          </p:nvPr>
        </p:nvSpPr>
        <p:spPr>
          <a:xfrm>
            <a:off x="381000" y="1063966"/>
            <a:ext cx="8382000" cy="2598635"/>
          </a:xfrm>
        </p:spPr>
        <p:txBody>
          <a:bodyPr/>
          <a:lstStyle/>
          <a:p>
            <a:pPr marL="69850" indent="0">
              <a:buNone/>
            </a:pPr>
            <a:r>
              <a:rPr lang="en-US" dirty="0"/>
              <a:t>“At the video timestamp 5:37, I ask Michael an open-ended inferential question because I am trying to prompt him to use the facts we just read to make a prediction. ‘What do you think will happen when he moves into the neighborhood?’ Michael doesn’t respond, and then I ask a closed question, ‘Do you think the four of them will be friends?’ He says, ‘yes’; I answer, ‘I think so, too’ and close the book. My first question was strong, and I wonder if, after his silence, I should have instead pointed back to specific information in the story like, ‘What happened the last time someone new moved into the neighborhood?’ Would that have supported him to create and explain a prediction himself?”</a:t>
            </a:r>
          </a:p>
        </p:txBody>
      </p:sp>
      <p:sp>
        <p:nvSpPr>
          <p:cNvPr id="2" name="TextBox 1">
            <a:extLst>
              <a:ext uri="{FF2B5EF4-FFF2-40B4-BE49-F238E27FC236}">
                <a16:creationId xmlns:a16="http://schemas.microsoft.com/office/drawing/2014/main" id="{8C0EF1AC-AA3F-72E1-C7AB-6B35FC2DE085}"/>
              </a:ext>
            </a:extLst>
          </p:cNvPr>
          <p:cNvSpPr txBox="1"/>
          <p:nvPr/>
        </p:nvSpPr>
        <p:spPr>
          <a:xfrm>
            <a:off x="381000" y="4176607"/>
            <a:ext cx="7252447" cy="430887"/>
          </a:xfrm>
          <a:prstGeom prst="rect">
            <a:avLst/>
          </a:prstGeom>
          <a:noFill/>
        </p:spPr>
        <p:txBody>
          <a:bodyPr wrap="square" rtlCol="0">
            <a:spAutoFit/>
          </a:bodyPr>
          <a:lstStyle/>
          <a:p>
            <a:r>
              <a:rPr lang="en-US" sz="1100">
                <a:solidFill>
                  <a:srgbClr val="7A726E"/>
                </a:solidFill>
              </a:rPr>
              <a:t>Source: </a:t>
            </a:r>
            <a:r>
              <a:rPr lang="en-US" sz="1100" b="0">
                <a:solidFill>
                  <a:srgbClr val="7A726E"/>
                </a:solidFill>
              </a:rPr>
              <a:t>Packard, M., Brennan, C., Joseph, G.E., &amp; Emerson-Hoss, K. (2022). </a:t>
            </a:r>
            <a:r>
              <a:rPr lang="en-US" sz="1100" b="0" i="0">
                <a:solidFill>
                  <a:srgbClr val="7A726E"/>
                </a:solidFill>
              </a:rPr>
              <a:t>The power of video analysis: Developing professional vision and anti-bias practices for pre- and in-service teachers. </a:t>
            </a:r>
            <a:r>
              <a:rPr lang="en-US" sz="1100" b="0" i="1">
                <a:solidFill>
                  <a:srgbClr val="7A726E"/>
                </a:solidFill>
              </a:rPr>
              <a:t>Young Children.</a:t>
            </a:r>
            <a:r>
              <a:rPr lang="en-US" sz="1100">
                <a:solidFill>
                  <a:srgbClr val="7A726E"/>
                </a:solidFill>
              </a:rPr>
              <a:t>  </a:t>
            </a:r>
          </a:p>
        </p:txBody>
      </p:sp>
    </p:spTree>
    <p:custDataLst>
      <p:tags r:id="rId1"/>
    </p:custDataLst>
    <p:extLst>
      <p:ext uri="{BB962C8B-B14F-4D97-AF65-F5344CB8AC3E}">
        <p14:creationId xmlns:p14="http://schemas.microsoft.com/office/powerpoint/2010/main" val="61063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5ECB-ADAC-581F-E29A-F539752B3094}"/>
              </a:ext>
            </a:extLst>
          </p:cNvPr>
          <p:cNvSpPr>
            <a:spLocks noGrp="1"/>
          </p:cNvSpPr>
          <p:nvPr>
            <p:ph type="title"/>
          </p:nvPr>
        </p:nvSpPr>
        <p:spPr/>
        <p:txBody>
          <a:bodyPr/>
          <a:lstStyle/>
          <a:p>
            <a:r>
              <a:rPr lang="en-US"/>
              <a:t>Basket 2 Learning Outcomes</a:t>
            </a:r>
          </a:p>
        </p:txBody>
      </p:sp>
      <p:sp>
        <p:nvSpPr>
          <p:cNvPr id="3" name="Text Placeholder 2">
            <a:extLst>
              <a:ext uri="{FF2B5EF4-FFF2-40B4-BE49-F238E27FC236}">
                <a16:creationId xmlns:a16="http://schemas.microsoft.com/office/drawing/2014/main" id="{037F4229-6DA0-B536-38D5-0D2805BF208B}"/>
              </a:ext>
            </a:extLst>
          </p:cNvPr>
          <p:cNvSpPr>
            <a:spLocks noGrp="1"/>
          </p:cNvSpPr>
          <p:nvPr>
            <p:ph type="body" idx="1"/>
          </p:nvPr>
        </p:nvSpPr>
        <p:spPr>
          <a:xfrm>
            <a:off x="609600" y="1287653"/>
            <a:ext cx="8077200" cy="3341497"/>
          </a:xfrm>
        </p:spPr>
        <p:txBody>
          <a:bodyPr/>
          <a:lstStyle/>
          <a:p>
            <a:pPr marL="403225" indent="-342900">
              <a:buAutoNum type="arabicPeriod"/>
            </a:pPr>
            <a:r>
              <a:rPr lang="en-US" b="1" dirty="0"/>
              <a:t>Introduction to the Video Analysis Framework (VAF):</a:t>
            </a:r>
            <a:r>
              <a:rPr lang="en-US" dirty="0"/>
              <a:t> </a:t>
            </a:r>
            <a:r>
              <a:rPr lang="en-US" b="0" i="0" u="none" strike="noStrike" dirty="0">
                <a:solidFill>
                  <a:srgbClr val="626262"/>
                </a:solidFill>
                <a:effectLst/>
                <a:latin typeface="Arial" panose="020B0604020202020204" pitchFamily="34" charset="0"/>
              </a:rPr>
              <a:t>Learners will explore the elements of the framework and be able to explain how the elements work together to support effective teaching.</a:t>
            </a:r>
            <a:endParaRPr lang="en-US" dirty="0"/>
          </a:p>
          <a:p>
            <a:pPr marL="403225" indent="-342900">
              <a:buAutoNum type="arabicPeriod"/>
            </a:pPr>
            <a:r>
              <a:rPr lang="en-US" b="1" dirty="0"/>
              <a:t>Let’s Practice Using the VAF </a:t>
            </a:r>
            <a:r>
              <a:rPr lang="en-US" b="1" i="1" dirty="0"/>
              <a:t>(Round 1-instructor led)</a:t>
            </a:r>
            <a:r>
              <a:rPr lang="en-US" b="1" dirty="0"/>
              <a:t>: </a:t>
            </a:r>
            <a:r>
              <a:rPr lang="en-US" dirty="0"/>
              <a:t>Learners will practice using the framework as a whole group with the Instructor.</a:t>
            </a:r>
          </a:p>
          <a:p>
            <a:pPr marL="403225" indent="-342900">
              <a:buAutoNum type="arabicPeriod"/>
            </a:pPr>
            <a:r>
              <a:rPr lang="en-US" b="1" dirty="0"/>
              <a:t>Working Together with the VAF </a:t>
            </a:r>
            <a:r>
              <a:rPr lang="en-US" b="1" i="1" dirty="0"/>
              <a:t>(Round 2-small groups)</a:t>
            </a:r>
            <a:r>
              <a:rPr lang="en-US" b="1" dirty="0"/>
              <a:t>: </a:t>
            </a:r>
            <a:r>
              <a:rPr lang="en-US" b="0" i="0" u="none" strike="noStrike" dirty="0">
                <a:solidFill>
                  <a:srgbClr val="626262"/>
                </a:solidFill>
                <a:effectLst/>
                <a:latin typeface="Arial" panose="020B0604020202020204" pitchFamily="34" charset="0"/>
              </a:rPr>
              <a:t>Learners will practice in small groups using the framework with a focus provided by the Instructor.</a:t>
            </a:r>
          </a:p>
          <a:p>
            <a:pPr marL="403225" indent="-342900">
              <a:buAutoNum type="arabicPeriod"/>
            </a:pPr>
            <a:r>
              <a:rPr lang="en-US" b="1" dirty="0"/>
              <a:t>Educator-Coach Role Play with the VAF </a:t>
            </a:r>
            <a:r>
              <a:rPr lang="en-US" b="1" i="1" dirty="0"/>
              <a:t>(Round 3-role play)</a:t>
            </a:r>
            <a:r>
              <a:rPr lang="en-US" b="1" dirty="0"/>
              <a:t>: </a:t>
            </a:r>
            <a:r>
              <a:rPr lang="en-US" b="0" i="0" u="none" strike="noStrike" dirty="0">
                <a:solidFill>
                  <a:srgbClr val="626262"/>
                </a:solidFill>
                <a:effectLst/>
                <a:latin typeface="Arial" panose="020B0604020202020204" pitchFamily="34" charset="0"/>
              </a:rPr>
              <a:t>Learners will work in pairs, choose the focus of their practice, and take on the role of educator and coach in the videos they select.</a:t>
            </a:r>
            <a:endParaRPr lang="en-US" i="1" dirty="0"/>
          </a:p>
        </p:txBody>
      </p:sp>
    </p:spTree>
    <p:custDataLst>
      <p:tags r:id="rId1"/>
    </p:custDataLst>
    <p:extLst>
      <p:ext uri="{BB962C8B-B14F-4D97-AF65-F5344CB8AC3E}">
        <p14:creationId xmlns:p14="http://schemas.microsoft.com/office/powerpoint/2010/main" val="31967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a:xfrm>
            <a:off x="585189" y="514350"/>
            <a:ext cx="3810001" cy="697054"/>
          </a:xfrm>
        </p:spPr>
        <p:txBody>
          <a:bodyPr/>
          <a:lstStyle/>
          <a:p>
            <a:r>
              <a:rPr lang="en-US" dirty="0"/>
              <a:t>Plan to improve and disrupt bias</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a:t>Specific things educators will do to improve their teaching in the future and disrupt bias</a:t>
            </a:r>
          </a:p>
          <a:p>
            <a:pPr marL="346075" indent="-285750">
              <a:buFont typeface="Arial" panose="020B0604020202020204" pitchFamily="34" charset="0"/>
              <a:buChar char="•"/>
            </a:pPr>
            <a:r>
              <a:rPr lang="en-US"/>
              <a:t>Based on observations, identified biases, and interpretations</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748812" y="1048197"/>
            <a:ext cx="3646940" cy="4113319"/>
          </a:xfrm>
        </p:spPr>
      </p:pic>
    </p:spTree>
    <p:custDataLst>
      <p:tags r:id="rId1"/>
    </p:custDataLst>
    <p:extLst>
      <p:ext uri="{BB962C8B-B14F-4D97-AF65-F5344CB8AC3E}">
        <p14:creationId xmlns:p14="http://schemas.microsoft.com/office/powerpoint/2010/main" val="2973555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398348-05BD-5034-C68A-337BB92211EE}"/>
              </a:ext>
            </a:extLst>
          </p:cNvPr>
          <p:cNvSpPr>
            <a:spLocks noGrp="1"/>
          </p:cNvSpPr>
          <p:nvPr>
            <p:ph type="title"/>
          </p:nvPr>
        </p:nvSpPr>
        <p:spPr>
          <a:xfrm>
            <a:off x="1363610" y="263525"/>
            <a:ext cx="7475589" cy="661318"/>
          </a:xfrm>
        </p:spPr>
        <p:txBody>
          <a:bodyPr/>
          <a:lstStyle/>
          <a:p>
            <a:r>
              <a:rPr lang="en-US" dirty="0"/>
              <a:t>Plan to Improve and Disrupt Bias: Supporting Emotional Literacy</a:t>
            </a:r>
          </a:p>
        </p:txBody>
      </p:sp>
      <p:sp>
        <p:nvSpPr>
          <p:cNvPr id="3" name="Text Placeholder 2">
            <a:extLst>
              <a:ext uri="{FF2B5EF4-FFF2-40B4-BE49-F238E27FC236}">
                <a16:creationId xmlns:a16="http://schemas.microsoft.com/office/drawing/2014/main" id="{3D329481-64FD-4BF1-3DEE-81497E15FFCE}"/>
              </a:ext>
            </a:extLst>
          </p:cNvPr>
          <p:cNvSpPr>
            <a:spLocks noGrp="1"/>
          </p:cNvSpPr>
          <p:nvPr>
            <p:ph type="body" idx="1"/>
          </p:nvPr>
        </p:nvSpPr>
        <p:spPr>
          <a:xfrm>
            <a:off x="1363610" y="1287653"/>
            <a:ext cx="7170791" cy="3341497"/>
          </a:xfrm>
        </p:spPr>
        <p:txBody>
          <a:bodyPr/>
          <a:lstStyle/>
          <a:p>
            <a:pPr marL="346075" indent="-285750">
              <a:buFont typeface="Arial" panose="020B0604020202020204" pitchFamily="34" charset="0"/>
              <a:buChar char="•"/>
            </a:pPr>
            <a:r>
              <a:rPr lang="en-US" dirty="0"/>
              <a:t>What specific things could the educator do to improve their teaching and disrupt bias?</a:t>
            </a:r>
          </a:p>
          <a:p>
            <a:pPr marL="346075" indent="-285750">
              <a:buFont typeface="Arial" panose="020B0604020202020204" pitchFamily="34" charset="0"/>
              <a:buChar char="•"/>
            </a:pPr>
            <a:r>
              <a:rPr lang="en-US" dirty="0"/>
              <a:t>How does the plan connect to the observations, identified biases, and interpretations?</a:t>
            </a:r>
          </a:p>
          <a:p>
            <a:endParaRPr lang="en-US" dirty="0"/>
          </a:p>
        </p:txBody>
      </p:sp>
    </p:spTree>
    <p:custDataLst>
      <p:tags r:id="rId1"/>
    </p:custDataLst>
    <p:extLst>
      <p:ext uri="{BB962C8B-B14F-4D97-AF65-F5344CB8AC3E}">
        <p14:creationId xmlns:p14="http://schemas.microsoft.com/office/powerpoint/2010/main" val="395934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682A-6507-A604-A20D-E0B6D56B2E78}"/>
              </a:ext>
            </a:extLst>
          </p:cNvPr>
          <p:cNvSpPr>
            <a:spLocks noGrp="1"/>
          </p:cNvSpPr>
          <p:nvPr>
            <p:ph type="title"/>
          </p:nvPr>
        </p:nvSpPr>
        <p:spPr>
          <a:xfrm>
            <a:off x="4700850" y="424972"/>
            <a:ext cx="4229196" cy="712156"/>
          </a:xfrm>
        </p:spPr>
        <p:txBody>
          <a:bodyPr/>
          <a:lstStyle/>
          <a:p>
            <a:r>
              <a:rPr lang="es-ES_tradnl" dirty="0" err="1"/>
              <a:t>Pulling</a:t>
            </a:r>
            <a:r>
              <a:rPr lang="es-ES_tradnl" dirty="0"/>
              <a:t> </a:t>
            </a:r>
            <a:r>
              <a:rPr lang="es-ES_tradnl" dirty="0" err="1"/>
              <a:t>it</a:t>
            </a:r>
            <a:r>
              <a:rPr lang="es-ES_tradnl" dirty="0"/>
              <a:t> </a:t>
            </a:r>
            <a:r>
              <a:rPr lang="es-ES_tradnl" dirty="0" err="1"/>
              <a:t>All</a:t>
            </a:r>
            <a:r>
              <a:rPr lang="es-ES_tradnl" dirty="0"/>
              <a:t> </a:t>
            </a:r>
            <a:r>
              <a:rPr lang="es-ES_tradnl" dirty="0" err="1"/>
              <a:t>Together</a:t>
            </a:r>
            <a:endParaRPr lang="es-ES_tradnl" dirty="0"/>
          </a:p>
        </p:txBody>
      </p:sp>
      <p:sp>
        <p:nvSpPr>
          <p:cNvPr id="4" name="Text Placeholder 3">
            <a:extLst>
              <a:ext uri="{FF2B5EF4-FFF2-40B4-BE49-F238E27FC236}">
                <a16:creationId xmlns:a16="http://schemas.microsoft.com/office/drawing/2014/main" id="{5A77E985-0C34-9FC8-39AB-C28DEAC14060}"/>
              </a:ext>
            </a:extLst>
          </p:cNvPr>
          <p:cNvSpPr>
            <a:spLocks noGrp="1"/>
          </p:cNvSpPr>
          <p:nvPr>
            <p:ph type="body" idx="2"/>
          </p:nvPr>
        </p:nvSpPr>
        <p:spPr>
          <a:xfrm>
            <a:off x="4572000" y="1047750"/>
            <a:ext cx="4486897" cy="3429000"/>
          </a:xfrm>
        </p:spPr>
        <p:txBody>
          <a:bodyPr/>
          <a:lstStyle/>
          <a:p>
            <a:pPr marL="346075" indent="-285750">
              <a:buFont typeface="Arial" panose="020B0604020202020204" pitchFamily="34" charset="0"/>
              <a:buChar char="•"/>
            </a:pPr>
            <a:r>
              <a:rPr lang="en-US" sz="1500" dirty="0"/>
              <a:t>How would you describe the Video Analysis Framework (VAF)?</a:t>
            </a:r>
          </a:p>
          <a:p>
            <a:pPr marL="346075" indent="-285750">
              <a:buFont typeface="Arial" panose="020B0604020202020204" pitchFamily="34" charset="0"/>
              <a:buChar char="•"/>
            </a:pPr>
            <a:r>
              <a:rPr lang="en-US" sz="1500" dirty="0"/>
              <a:t>How might this be useful for you as an educator?</a:t>
            </a:r>
          </a:p>
          <a:p>
            <a:pPr marL="346075" indent="-285750">
              <a:buFont typeface="Arial" panose="020B0604020202020204" pitchFamily="34" charset="0"/>
              <a:buChar char="•"/>
            </a:pPr>
            <a:r>
              <a:rPr lang="en-US" sz="1500" dirty="0"/>
              <a:t>How might the VAF help you understand some of the learning experiences you have already had?</a:t>
            </a:r>
          </a:p>
          <a:p>
            <a:pPr marL="346075" indent="-285750">
              <a:buFont typeface="Arial" panose="020B0604020202020204" pitchFamily="34" charset="0"/>
              <a:buChar char="•"/>
            </a:pPr>
            <a:r>
              <a:rPr lang="en-US" sz="1500" dirty="0"/>
              <a:t>What elements of this framework might have been missing that could strengthen your learning about teaching? </a:t>
            </a:r>
          </a:p>
          <a:p>
            <a:pPr marL="346075" indent="-285750">
              <a:buFont typeface="Arial" panose="020B0604020202020204" pitchFamily="34" charset="0"/>
              <a:buChar char="•"/>
            </a:pPr>
            <a:r>
              <a:rPr lang="en-US" sz="1500" dirty="0"/>
              <a:t>What else do you wonder about?</a:t>
            </a:r>
          </a:p>
          <a:p>
            <a:endParaRPr lang="en-US" sz="1500" dirty="0"/>
          </a:p>
        </p:txBody>
      </p:sp>
      <p:pic>
        <p:nvPicPr>
          <p:cNvPr id="5" name="Picture 4" descr="Video Analysis Framework">
            <a:extLst>
              <a:ext uri="{FF2B5EF4-FFF2-40B4-BE49-F238E27FC236}">
                <a16:creationId xmlns:a16="http://schemas.microsoft.com/office/drawing/2014/main" id="{35508288-A2CD-7F41-E82B-534F1E4D2D8A}"/>
              </a:ext>
            </a:extLst>
          </p:cNvPr>
          <p:cNvPicPr>
            <a:picLocks noChangeAspect="1"/>
          </p:cNvPicPr>
          <p:nvPr/>
        </p:nvPicPr>
        <p:blipFill>
          <a:blip r:embed="rId4"/>
          <a:stretch>
            <a:fillRect/>
          </a:stretch>
        </p:blipFill>
        <p:spPr>
          <a:xfrm>
            <a:off x="457200" y="1463756"/>
            <a:ext cx="3098732" cy="3679744"/>
          </a:xfrm>
          <a:prstGeom prst="rect">
            <a:avLst/>
          </a:prstGeom>
        </p:spPr>
      </p:pic>
    </p:spTree>
    <p:custDataLst>
      <p:tags r:id="rId1"/>
    </p:custDataLst>
    <p:extLst>
      <p:ext uri="{BB962C8B-B14F-4D97-AF65-F5344CB8AC3E}">
        <p14:creationId xmlns:p14="http://schemas.microsoft.com/office/powerpoint/2010/main" val="311568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a:xfrm>
            <a:off x="646176" y="2153412"/>
            <a:ext cx="8001000" cy="617220"/>
          </a:xfrm>
        </p:spPr>
        <p:txBody>
          <a:bodyPr/>
          <a:lstStyle/>
          <a:p>
            <a:r>
              <a:rPr lang="en-US" dirty="0"/>
              <a:t>Working Together with the </a:t>
            </a:r>
            <a:br>
              <a:rPr lang="en-US" dirty="0"/>
            </a:br>
            <a:r>
              <a:rPr lang="en-US" dirty="0"/>
              <a:t>Visual Analysis Framework (VAF)</a:t>
            </a:r>
          </a:p>
        </p:txBody>
      </p:sp>
      <p:pic>
        <p:nvPicPr>
          <p:cNvPr id="2" name="Picture 1">
            <a:extLst>
              <a:ext uri="{FF2B5EF4-FFF2-40B4-BE49-F238E27FC236}">
                <a16:creationId xmlns:a16="http://schemas.microsoft.com/office/drawing/2014/main" id="{72854759-24D3-AA60-C6DD-664D071D805E}"/>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701796" y="3154680"/>
            <a:ext cx="1583194" cy="1880042"/>
          </a:xfrm>
          <a:prstGeom prst="rect">
            <a:avLst/>
          </a:prstGeom>
        </p:spPr>
      </p:pic>
    </p:spTree>
    <p:custDataLst>
      <p:tags r:id="rId1"/>
    </p:custDataLst>
    <p:extLst>
      <p:ext uri="{BB962C8B-B14F-4D97-AF65-F5344CB8AC3E}">
        <p14:creationId xmlns:p14="http://schemas.microsoft.com/office/powerpoint/2010/main" val="217838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5ECB-ADAC-581F-E29A-F539752B3094}"/>
              </a:ext>
            </a:extLst>
          </p:cNvPr>
          <p:cNvSpPr>
            <a:spLocks noGrp="1"/>
          </p:cNvSpPr>
          <p:nvPr>
            <p:ph type="title"/>
          </p:nvPr>
        </p:nvSpPr>
        <p:spPr>
          <a:xfrm>
            <a:off x="1363610" y="163166"/>
            <a:ext cx="5561297" cy="751236"/>
          </a:xfrm>
        </p:spPr>
        <p:txBody>
          <a:bodyPr/>
          <a:lstStyle/>
          <a:p>
            <a:r>
              <a:rPr lang="en-US" sz="2400" dirty="0"/>
              <a:t>Learning Outcomes: Working Together with the VAF</a:t>
            </a:r>
          </a:p>
        </p:txBody>
      </p:sp>
      <p:sp>
        <p:nvSpPr>
          <p:cNvPr id="3" name="Text Placeholder 2">
            <a:extLst>
              <a:ext uri="{FF2B5EF4-FFF2-40B4-BE49-F238E27FC236}">
                <a16:creationId xmlns:a16="http://schemas.microsoft.com/office/drawing/2014/main" id="{037F4229-6DA0-B536-38D5-0D2805BF208B}"/>
              </a:ext>
            </a:extLst>
          </p:cNvPr>
          <p:cNvSpPr>
            <a:spLocks noGrp="1"/>
          </p:cNvSpPr>
          <p:nvPr>
            <p:ph type="body" idx="1"/>
          </p:nvPr>
        </p:nvSpPr>
        <p:spPr>
          <a:xfrm>
            <a:off x="533401" y="1228277"/>
            <a:ext cx="6302298" cy="3341497"/>
          </a:xfrm>
        </p:spPr>
        <p:txBody>
          <a:bodyPr/>
          <a:lstStyle/>
          <a:p>
            <a:pPr marL="403225" indent="-342900">
              <a:spcBef>
                <a:spcPts val="0"/>
              </a:spcBef>
              <a:buAutoNum type="arabicPeriod"/>
            </a:pPr>
            <a:r>
              <a:rPr lang="en-US" dirty="0"/>
              <a:t>Learners will practice using the VAF as a whole group and complete the </a:t>
            </a:r>
            <a:r>
              <a:rPr lang="en-US" i="1" dirty="0"/>
              <a:t>Video Analysis Framework Handout</a:t>
            </a:r>
          </a:p>
          <a:p>
            <a:pPr marL="403225" indent="-342900">
              <a:spcBef>
                <a:spcPts val="0"/>
              </a:spcBef>
              <a:buAutoNum type="arabicPeriod"/>
            </a:pPr>
            <a:r>
              <a:rPr lang="en-US" dirty="0"/>
              <a:t>Learners will use the </a:t>
            </a:r>
            <a:r>
              <a:rPr lang="en-US" b="1" dirty="0"/>
              <a:t>focus</a:t>
            </a:r>
            <a:r>
              <a:rPr lang="en-US" dirty="0"/>
              <a:t> of </a:t>
            </a:r>
            <a:r>
              <a:rPr lang="en-US" i="1" dirty="0"/>
              <a:t>Supporting Language Development</a:t>
            </a:r>
            <a:r>
              <a:rPr lang="en-US" b="1" i="1" dirty="0"/>
              <a:t> </a:t>
            </a:r>
            <a:r>
              <a:rPr lang="en-US" dirty="0"/>
              <a:t>to analyze video.</a:t>
            </a:r>
          </a:p>
          <a:p>
            <a:pPr marL="403225" indent="-342900">
              <a:spcBef>
                <a:spcPts val="0"/>
              </a:spcBef>
              <a:buAutoNum type="arabicPeriod"/>
            </a:pPr>
            <a:r>
              <a:rPr lang="en-US" dirty="0"/>
              <a:t>Learners will provide specific, descriptive, and behavioral </a:t>
            </a:r>
            <a:r>
              <a:rPr lang="en-US" b="1" dirty="0"/>
              <a:t>observations</a:t>
            </a:r>
            <a:r>
              <a:rPr lang="en-US" dirty="0"/>
              <a:t> with selected video.</a:t>
            </a:r>
          </a:p>
          <a:p>
            <a:pPr marL="403225" indent="-342900">
              <a:spcBef>
                <a:spcPts val="0"/>
              </a:spcBef>
              <a:buAutoNum type="arabicPeriod"/>
            </a:pPr>
            <a:r>
              <a:rPr lang="en-US" dirty="0"/>
              <a:t>Learners will </a:t>
            </a:r>
            <a:r>
              <a:rPr lang="en-US" b="1" dirty="0"/>
              <a:t>consider</a:t>
            </a:r>
            <a:r>
              <a:rPr lang="en-US" dirty="0"/>
              <a:t> their own </a:t>
            </a:r>
            <a:r>
              <a:rPr lang="en-US" b="1" dirty="0"/>
              <a:t>biases</a:t>
            </a:r>
            <a:r>
              <a:rPr lang="en-US" dirty="0"/>
              <a:t> as observers and what may be present for the teacher in the video.</a:t>
            </a:r>
          </a:p>
          <a:p>
            <a:pPr marL="403225" indent="-342900">
              <a:spcBef>
                <a:spcPts val="0"/>
              </a:spcBef>
              <a:buAutoNum type="arabicPeriod"/>
            </a:pPr>
            <a:r>
              <a:rPr lang="en-US" dirty="0"/>
              <a:t>Learners will </a:t>
            </a:r>
            <a:r>
              <a:rPr lang="en-US" b="1" dirty="0"/>
              <a:t>interpret</a:t>
            </a:r>
            <a:r>
              <a:rPr lang="en-US" dirty="0"/>
              <a:t> the video in relation to the focus of Supporting Language Development</a:t>
            </a:r>
            <a:r>
              <a:rPr lang="en-US" b="1" dirty="0"/>
              <a:t>.</a:t>
            </a:r>
            <a:endParaRPr lang="en-US" dirty="0"/>
          </a:p>
          <a:p>
            <a:pPr marL="403225" indent="-342900">
              <a:spcBef>
                <a:spcPts val="0"/>
              </a:spcBef>
              <a:buAutoNum type="arabicPeriod"/>
            </a:pPr>
            <a:r>
              <a:rPr lang="en-US" dirty="0"/>
              <a:t>Learners will suggest </a:t>
            </a:r>
            <a:r>
              <a:rPr lang="en-US" b="1" dirty="0"/>
              <a:t>plans</a:t>
            </a:r>
            <a:r>
              <a:rPr lang="en-US" dirty="0"/>
              <a:t> to uncover and disrupt bias and improve practice.</a:t>
            </a:r>
          </a:p>
        </p:txBody>
      </p:sp>
      <p:pic>
        <p:nvPicPr>
          <p:cNvPr id="5" name="Picture 4">
            <a:extLst>
              <a:ext uri="{FF2B5EF4-FFF2-40B4-BE49-F238E27FC236}">
                <a16:creationId xmlns:a16="http://schemas.microsoft.com/office/drawing/2014/main" id="{19FEA451-3243-5077-1FB5-7B6C8D45B8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8723" y="232614"/>
            <a:ext cx="1906857" cy="2467696"/>
          </a:xfrm>
          <a:prstGeom prst="rect">
            <a:avLst/>
          </a:prstGeom>
          <a:ln>
            <a:solidFill>
              <a:schemeClr val="tx1"/>
            </a:solidFill>
          </a:ln>
        </p:spPr>
      </p:pic>
    </p:spTree>
    <p:custDataLst>
      <p:tags r:id="rId1"/>
    </p:custDataLst>
    <p:extLst>
      <p:ext uri="{BB962C8B-B14F-4D97-AF65-F5344CB8AC3E}">
        <p14:creationId xmlns:p14="http://schemas.microsoft.com/office/powerpoint/2010/main" val="1894427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3C3E-A0F5-E05C-973E-106E3EAA05C5}"/>
              </a:ext>
            </a:extLst>
          </p:cNvPr>
          <p:cNvSpPr>
            <a:spLocks noGrp="1"/>
          </p:cNvSpPr>
          <p:nvPr>
            <p:ph type="title"/>
          </p:nvPr>
        </p:nvSpPr>
        <p:spPr/>
        <p:txBody>
          <a:bodyPr/>
          <a:lstStyle/>
          <a:p>
            <a:r>
              <a:rPr lang="en-US" dirty="0"/>
              <a:t>Community Agreements</a:t>
            </a:r>
          </a:p>
        </p:txBody>
      </p:sp>
      <p:sp>
        <p:nvSpPr>
          <p:cNvPr id="6" name="Text Placeholder 7">
            <a:extLst>
              <a:ext uri="{FF2B5EF4-FFF2-40B4-BE49-F238E27FC236}">
                <a16:creationId xmlns:a16="http://schemas.microsoft.com/office/drawing/2014/main" id="{AB40C040-5DF3-204B-1726-519B44A65641}"/>
              </a:ext>
            </a:extLst>
          </p:cNvPr>
          <p:cNvSpPr txBox="1">
            <a:spLocks/>
          </p:cNvSpPr>
          <p:nvPr/>
        </p:nvSpPr>
        <p:spPr>
          <a:xfrm>
            <a:off x="4798092" y="1583884"/>
            <a:ext cx="3907559" cy="3189017"/>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60325" marR="0" lvl="0" indent="0" algn="l" rtl="0" eaLnBrk="1" hangingPunct="1">
              <a:lnSpc>
                <a:spcPct val="120000"/>
              </a:lnSpc>
              <a:spcBef>
                <a:spcPts val="600"/>
              </a:spcBef>
              <a:spcAft>
                <a:spcPts val="0"/>
              </a:spcAft>
              <a:buClr>
                <a:srgbClr val="626262"/>
              </a:buClr>
              <a:buSzPts val="1600"/>
              <a:buFont typeface="Arial"/>
              <a:buNone/>
              <a:tabLst/>
              <a:defRPr sz="1600" b="0" i="0" u="none" strike="noStrike" cap="none">
                <a:solidFill>
                  <a:srgbClr val="626262"/>
                </a:solidFill>
                <a:latin typeface="Arial"/>
                <a:ea typeface="Arial"/>
                <a:cs typeface="Arial"/>
                <a:sym typeface="Arial"/>
              </a:defRPr>
            </a:lvl1pPr>
            <a:lvl2pPr marL="914400" marR="0" lvl="1"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L="2286000" marR="0" lvl="4"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L="2743200" marR="0" lvl="5"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457200" lvl="0" indent="-283464" defTabSz="914400">
              <a:spcBef>
                <a:spcPts val="100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Stay engaged</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Speak your truth</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Listen to understand</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Keep confidentiality</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Ask for help</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Support one another</a:t>
            </a:r>
          </a:p>
        </p:txBody>
      </p:sp>
      <p:pic>
        <p:nvPicPr>
          <p:cNvPr id="7" name="Picture 2">
            <a:extLst>
              <a:ext uri="{FF2B5EF4-FFF2-40B4-BE49-F238E27FC236}">
                <a16:creationId xmlns:a16="http://schemas.microsoft.com/office/drawing/2014/main" id="{AA5EB263-0EC7-0D69-68A1-FDF08D4A8A1C}"/>
              </a:ext>
              <a:ext uri="{C183D7F6-B498-43B3-948B-1728B52AA6E4}">
                <adec:decorative xmlns:adec="http://schemas.microsoft.com/office/drawing/2017/decorative" val="1"/>
              </a:ext>
            </a:extLst>
          </p:cNvPr>
          <p:cNvPicPr>
            <a:picLocks noChangeAspect="1" noChangeArrowheads="1"/>
          </p:cNvPicPr>
          <p:nvPr/>
        </p:nvPicPr>
        <p:blipFill>
          <a:blip r:embed="rId4"/>
          <a:srcRect t="103" b="103"/>
          <a:stretch/>
        </p:blipFill>
        <p:spPr bwMode="auto">
          <a:xfrm>
            <a:off x="553013" y="613838"/>
            <a:ext cx="3824614" cy="41590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4458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30FAF07-CCCF-36FA-2E0E-B4D38D18B122}"/>
              </a:ext>
            </a:extLst>
          </p:cNvPr>
          <p:cNvSpPr>
            <a:spLocks noGrp="1"/>
          </p:cNvSpPr>
          <p:nvPr>
            <p:ph type="title"/>
          </p:nvPr>
        </p:nvSpPr>
        <p:spPr/>
        <p:txBody>
          <a:bodyPr/>
          <a:lstStyle/>
          <a:p>
            <a:r>
              <a:rPr lang="en-US"/>
              <a:t>Focus: Supporting Language Development</a:t>
            </a:r>
          </a:p>
        </p:txBody>
      </p:sp>
      <p:sp>
        <p:nvSpPr>
          <p:cNvPr id="10" name="Text Placeholder 9">
            <a:extLst>
              <a:ext uri="{FF2B5EF4-FFF2-40B4-BE49-F238E27FC236}">
                <a16:creationId xmlns:a16="http://schemas.microsoft.com/office/drawing/2014/main" id="{BA87B33C-61F7-29DF-6E44-5CF7421A2A58}"/>
              </a:ext>
            </a:extLst>
          </p:cNvPr>
          <p:cNvSpPr>
            <a:spLocks noGrp="1"/>
          </p:cNvSpPr>
          <p:nvPr>
            <p:ph type="body" idx="1"/>
          </p:nvPr>
        </p:nvSpPr>
        <p:spPr>
          <a:xfrm>
            <a:off x="1363611" y="1287653"/>
            <a:ext cx="7170790" cy="3341497"/>
          </a:xfrm>
        </p:spPr>
        <p:txBody>
          <a:bodyPr/>
          <a:lstStyle/>
          <a:p>
            <a:pPr marL="346075" indent="-285750">
              <a:buFont typeface="Arial" panose="020B0604020202020204" pitchFamily="34" charset="0"/>
              <a:buChar char="•"/>
            </a:pPr>
            <a:r>
              <a:rPr lang="en-US" dirty="0"/>
              <a:t>Watch this video about the </a:t>
            </a:r>
            <a:r>
              <a:rPr lang="en-US" dirty="0">
                <a:hlinkClick r:id="rId4"/>
              </a:rPr>
              <a:t>Early Essentials Webisode 9: Language Development</a:t>
            </a:r>
            <a:r>
              <a:rPr lang="en-US" dirty="0"/>
              <a:t> (24:35)</a:t>
            </a:r>
          </a:p>
          <a:p>
            <a:pPr marL="346075" indent="-285750">
              <a:buFont typeface="Arial" panose="020B0604020202020204" pitchFamily="34" charset="0"/>
              <a:buChar char="•"/>
            </a:pPr>
            <a:r>
              <a:rPr lang="en-US" dirty="0"/>
              <a:t>Take notes to share with your group members – (focus on practices you might be able to see in action)</a:t>
            </a:r>
          </a:p>
          <a:p>
            <a:pPr marL="346075" indent="-285750">
              <a:buFont typeface="Arial" panose="020B0604020202020204" pitchFamily="34" charset="0"/>
              <a:buChar char="•"/>
            </a:pPr>
            <a:r>
              <a:rPr lang="en-US" dirty="0"/>
              <a:t>Brief discussion:</a:t>
            </a:r>
          </a:p>
          <a:p>
            <a:pPr marL="1200150" lvl="1" indent="-285750">
              <a:buFont typeface="Arial" panose="020B0604020202020204" pitchFamily="34" charset="0"/>
              <a:buChar char="•"/>
            </a:pPr>
            <a:r>
              <a:rPr lang="en-US" dirty="0"/>
              <a:t>Questions? </a:t>
            </a:r>
          </a:p>
          <a:p>
            <a:pPr marL="1200150" lvl="1" indent="-285750">
              <a:buFont typeface="Arial" panose="020B0604020202020204" pitchFamily="34" charset="0"/>
              <a:buChar char="•"/>
            </a:pPr>
            <a:r>
              <a:rPr lang="en-US" dirty="0"/>
              <a:t>Reactions?</a:t>
            </a:r>
          </a:p>
          <a:p>
            <a:pPr marL="1200150" lvl="1" indent="-285750">
              <a:buFont typeface="Arial" panose="020B0604020202020204" pitchFamily="34" charset="0"/>
              <a:buChar char="•"/>
            </a:pPr>
            <a:r>
              <a:rPr lang="en-US" dirty="0"/>
              <a:t>Experience?</a:t>
            </a:r>
          </a:p>
        </p:txBody>
      </p:sp>
      <p:sp>
        <p:nvSpPr>
          <p:cNvPr id="11" name="TextBox 10">
            <a:extLst>
              <a:ext uri="{FF2B5EF4-FFF2-40B4-BE49-F238E27FC236}">
                <a16:creationId xmlns:a16="http://schemas.microsoft.com/office/drawing/2014/main" id="{40AB440D-1F4E-9DBE-87B7-BE00A3F76230}"/>
              </a:ext>
            </a:extLst>
          </p:cNvPr>
          <p:cNvSpPr txBox="1"/>
          <p:nvPr/>
        </p:nvSpPr>
        <p:spPr>
          <a:xfrm>
            <a:off x="1672682" y="4572198"/>
            <a:ext cx="4527395" cy="307777"/>
          </a:xfrm>
          <a:prstGeom prst="rect">
            <a:avLst/>
          </a:prstGeom>
          <a:noFill/>
        </p:spPr>
        <p:txBody>
          <a:bodyPr wrap="square" rtlCol="0">
            <a:spAutoFit/>
          </a:bodyPr>
          <a:lstStyle/>
          <a:p>
            <a:r>
              <a:rPr lang="en-US" dirty="0">
                <a:hlinkClick r:id="rId5"/>
              </a:rPr>
              <a:t>Mini-Lesson: Supporting Language Development</a:t>
            </a:r>
            <a:endParaRPr lang="en-US" dirty="0"/>
          </a:p>
        </p:txBody>
      </p:sp>
    </p:spTree>
    <p:custDataLst>
      <p:tags r:id="rId1"/>
    </p:custDataLst>
    <p:extLst>
      <p:ext uri="{BB962C8B-B14F-4D97-AF65-F5344CB8AC3E}">
        <p14:creationId xmlns:p14="http://schemas.microsoft.com/office/powerpoint/2010/main" val="288354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F2A0486-CC4B-7690-9ADB-776AAFB0C7FD}"/>
              </a:ext>
            </a:extLst>
          </p:cNvPr>
          <p:cNvSpPr>
            <a:spLocks noGrp="1"/>
          </p:cNvSpPr>
          <p:nvPr>
            <p:ph type="title"/>
          </p:nvPr>
        </p:nvSpPr>
        <p:spPr/>
        <p:txBody>
          <a:bodyPr/>
          <a:lstStyle/>
          <a:p>
            <a:r>
              <a:rPr lang="en-US" dirty="0"/>
              <a:t>Practices in Action </a:t>
            </a:r>
          </a:p>
        </p:txBody>
      </p:sp>
      <p:pic>
        <p:nvPicPr>
          <p:cNvPr id="3" name="Picture 2">
            <a:extLst>
              <a:ext uri="{FF2B5EF4-FFF2-40B4-BE49-F238E27FC236}">
                <a16:creationId xmlns:a16="http://schemas.microsoft.com/office/drawing/2014/main" id="{9F453088-EE94-620B-8A94-3ED9351DBB5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9117" y="1411094"/>
            <a:ext cx="2174662" cy="1295400"/>
          </a:xfrm>
          <a:prstGeom prst="rect">
            <a:avLst/>
          </a:prstGeom>
        </p:spPr>
      </p:pic>
      <p:sp>
        <p:nvSpPr>
          <p:cNvPr id="7" name="Text Placeholder 6">
            <a:extLst>
              <a:ext uri="{FF2B5EF4-FFF2-40B4-BE49-F238E27FC236}">
                <a16:creationId xmlns:a16="http://schemas.microsoft.com/office/drawing/2014/main" id="{DC96A753-957E-09BE-EDDA-E4E5610EE7FE}"/>
              </a:ext>
            </a:extLst>
          </p:cNvPr>
          <p:cNvSpPr>
            <a:spLocks noGrp="1"/>
          </p:cNvSpPr>
          <p:nvPr>
            <p:ph type="body" idx="1"/>
          </p:nvPr>
        </p:nvSpPr>
        <p:spPr>
          <a:xfrm>
            <a:off x="609599" y="2722756"/>
            <a:ext cx="2553697" cy="474391"/>
          </a:xfrm>
        </p:spPr>
        <p:txBody>
          <a:bodyPr/>
          <a:lstStyle/>
          <a:p>
            <a:pPr algn="ctr"/>
            <a:r>
              <a:rPr lang="en-US" dirty="0">
                <a:hlinkClick r:id="rId5"/>
              </a:rPr>
              <a:t>Old MacDonald</a:t>
            </a:r>
            <a:endParaRPr lang="en-US" dirty="0"/>
          </a:p>
        </p:txBody>
      </p:sp>
      <p:pic>
        <p:nvPicPr>
          <p:cNvPr id="4" name="Picture 3">
            <a:extLst>
              <a:ext uri="{FF2B5EF4-FFF2-40B4-BE49-F238E27FC236}">
                <a16:creationId xmlns:a16="http://schemas.microsoft.com/office/drawing/2014/main" id="{F97B4458-9622-EC4A-B509-B3BF9A7B6160}"/>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3497712" y="1427279"/>
            <a:ext cx="2174662" cy="1285332"/>
          </a:xfrm>
          <a:prstGeom prst="rect">
            <a:avLst/>
          </a:prstGeom>
        </p:spPr>
      </p:pic>
      <p:sp>
        <p:nvSpPr>
          <p:cNvPr id="8" name="Text Placeholder 7">
            <a:extLst>
              <a:ext uri="{FF2B5EF4-FFF2-40B4-BE49-F238E27FC236}">
                <a16:creationId xmlns:a16="http://schemas.microsoft.com/office/drawing/2014/main" id="{54B47309-2242-582D-B73C-4316EDAE3608}"/>
              </a:ext>
            </a:extLst>
          </p:cNvPr>
          <p:cNvSpPr>
            <a:spLocks noGrp="1"/>
          </p:cNvSpPr>
          <p:nvPr>
            <p:ph type="body" idx="2"/>
          </p:nvPr>
        </p:nvSpPr>
        <p:spPr>
          <a:xfrm>
            <a:off x="3295151" y="2706494"/>
            <a:ext cx="2553697" cy="474391"/>
          </a:xfrm>
        </p:spPr>
        <p:txBody>
          <a:bodyPr/>
          <a:lstStyle/>
          <a:p>
            <a:pPr algn="ctr"/>
            <a:r>
              <a:rPr lang="en-US" dirty="0">
                <a:hlinkClick r:id="rId7"/>
              </a:rPr>
              <a:t>Talking About Animals</a:t>
            </a:r>
            <a:endParaRPr lang="en-US" dirty="0"/>
          </a:p>
        </p:txBody>
      </p:sp>
      <p:pic>
        <p:nvPicPr>
          <p:cNvPr id="5" name="Picture 4">
            <a:extLst>
              <a:ext uri="{FF2B5EF4-FFF2-40B4-BE49-F238E27FC236}">
                <a16:creationId xmlns:a16="http://schemas.microsoft.com/office/drawing/2014/main" id="{4C2DCAA0-3888-C04B-E20F-75FD20F0C28F}"/>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6196307" y="1427279"/>
            <a:ext cx="2174662" cy="1279215"/>
          </a:xfrm>
          <a:prstGeom prst="rect">
            <a:avLst/>
          </a:prstGeom>
        </p:spPr>
      </p:pic>
      <p:sp>
        <p:nvSpPr>
          <p:cNvPr id="9" name="Text Placeholder 8">
            <a:extLst>
              <a:ext uri="{FF2B5EF4-FFF2-40B4-BE49-F238E27FC236}">
                <a16:creationId xmlns:a16="http://schemas.microsoft.com/office/drawing/2014/main" id="{75D0AD5A-2557-1D81-AE7D-F3DE612CF8C8}"/>
              </a:ext>
            </a:extLst>
          </p:cNvPr>
          <p:cNvSpPr>
            <a:spLocks noGrp="1"/>
          </p:cNvSpPr>
          <p:nvPr>
            <p:ph type="body" idx="3"/>
          </p:nvPr>
        </p:nvSpPr>
        <p:spPr>
          <a:xfrm>
            <a:off x="6006789" y="2722756"/>
            <a:ext cx="2553697" cy="474391"/>
          </a:xfrm>
        </p:spPr>
        <p:txBody>
          <a:bodyPr/>
          <a:lstStyle/>
          <a:p>
            <a:pPr algn="ctr"/>
            <a:r>
              <a:rPr lang="en-US" dirty="0">
                <a:hlinkClick r:id="rId9"/>
              </a:rPr>
              <a:t>Lunch Conversation</a:t>
            </a:r>
            <a:endParaRPr lang="en-US" dirty="0"/>
          </a:p>
        </p:txBody>
      </p:sp>
    </p:spTree>
    <p:custDataLst>
      <p:tags r:id="rId1"/>
    </p:custDataLst>
    <p:extLst>
      <p:ext uri="{BB962C8B-B14F-4D97-AF65-F5344CB8AC3E}">
        <p14:creationId xmlns:p14="http://schemas.microsoft.com/office/powerpoint/2010/main" val="2339518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7FD83-B489-F20A-675B-8A9113D4C969}"/>
              </a:ext>
            </a:extLst>
          </p:cNvPr>
          <p:cNvSpPr>
            <a:spLocks noGrp="1"/>
          </p:cNvSpPr>
          <p:nvPr>
            <p:ph type="title"/>
          </p:nvPr>
        </p:nvSpPr>
        <p:spPr>
          <a:xfrm>
            <a:off x="1828800" y="263525"/>
            <a:ext cx="5040352" cy="661318"/>
          </a:xfrm>
        </p:spPr>
        <p:txBody>
          <a:bodyPr/>
          <a:lstStyle/>
          <a:p>
            <a:r>
              <a:rPr lang="en-US" dirty="0"/>
              <a:t>Working together with </a:t>
            </a:r>
            <a:br>
              <a:rPr lang="en-US" dirty="0"/>
            </a:br>
            <a:r>
              <a:rPr lang="en-US" dirty="0"/>
              <a:t>the VAF</a:t>
            </a:r>
          </a:p>
        </p:txBody>
      </p:sp>
      <p:sp>
        <p:nvSpPr>
          <p:cNvPr id="8" name="Text Placeholder 7">
            <a:extLst>
              <a:ext uri="{FF2B5EF4-FFF2-40B4-BE49-F238E27FC236}">
                <a16:creationId xmlns:a16="http://schemas.microsoft.com/office/drawing/2014/main" id="{77C2AEA2-A72E-43B5-F897-98968629132A}"/>
              </a:ext>
            </a:extLst>
          </p:cNvPr>
          <p:cNvSpPr>
            <a:spLocks noGrp="1"/>
          </p:cNvSpPr>
          <p:nvPr>
            <p:ph type="body" sz="quarter" idx="10"/>
          </p:nvPr>
        </p:nvSpPr>
        <p:spPr>
          <a:xfrm>
            <a:off x="609602" y="1276350"/>
            <a:ext cx="4154556" cy="304800"/>
          </a:xfrm>
        </p:spPr>
        <p:txBody>
          <a:bodyPr/>
          <a:lstStyle/>
          <a:p>
            <a:r>
              <a:rPr lang="en-US" dirty="0"/>
              <a:t>Complete </a:t>
            </a:r>
            <a:r>
              <a:rPr lang="en-US" i="1" dirty="0"/>
              <a:t>Video Analysis Worksheet </a:t>
            </a:r>
            <a:endParaRPr lang="en-US" dirty="0"/>
          </a:p>
        </p:txBody>
      </p:sp>
      <p:sp>
        <p:nvSpPr>
          <p:cNvPr id="7" name="Text Placeholder 6">
            <a:extLst>
              <a:ext uri="{FF2B5EF4-FFF2-40B4-BE49-F238E27FC236}">
                <a16:creationId xmlns:a16="http://schemas.microsoft.com/office/drawing/2014/main" id="{C7FBBD3B-A698-08A8-DFF2-7FEFD6593143}"/>
              </a:ext>
            </a:extLst>
          </p:cNvPr>
          <p:cNvSpPr>
            <a:spLocks noGrp="1"/>
          </p:cNvSpPr>
          <p:nvPr>
            <p:ph type="body" idx="1"/>
          </p:nvPr>
        </p:nvSpPr>
        <p:spPr>
          <a:xfrm>
            <a:off x="609599" y="1581150"/>
            <a:ext cx="5869259" cy="3124200"/>
          </a:xfrm>
        </p:spPr>
        <p:txBody>
          <a:bodyPr/>
          <a:lstStyle/>
          <a:p>
            <a:r>
              <a:rPr lang="en-US" sz="1400" u="sng" dirty="0"/>
              <a:t>Focus</a:t>
            </a:r>
            <a:r>
              <a:rPr lang="en-US" sz="1400" dirty="0"/>
              <a:t>: </a:t>
            </a:r>
            <a:r>
              <a:rPr lang="en-US" sz="1400" b="1" dirty="0"/>
              <a:t>Supporting Language Development</a:t>
            </a:r>
          </a:p>
          <a:p>
            <a:r>
              <a:rPr lang="en-US" sz="1400" u="sng" dirty="0"/>
              <a:t>Observation</a:t>
            </a:r>
            <a:r>
              <a:rPr lang="en-US" sz="1400" dirty="0"/>
              <a:t>: Make sure you solicit all peer perceptions, be specific (use time codes), and provide behavioral descriptions of what participants are doing and how they are interacting related to the focus. </a:t>
            </a:r>
          </a:p>
          <a:p>
            <a:r>
              <a:rPr lang="en-US" sz="1400" u="sng" dirty="0"/>
              <a:t>Identify bias</a:t>
            </a:r>
            <a:r>
              <a:rPr lang="en-US" sz="1400" dirty="0"/>
              <a:t>: Discuss with your peers what biases or preconceived notions you might have that affect how you understand what you see. Focus on your own biases </a:t>
            </a:r>
            <a:r>
              <a:rPr lang="en-US" sz="1400" i="1" dirty="0"/>
              <a:t>and </a:t>
            </a:r>
            <a:r>
              <a:rPr lang="en-US" sz="1400" dirty="0"/>
              <a:t>wonder about the educator in the video*. </a:t>
            </a:r>
          </a:p>
          <a:p>
            <a:r>
              <a:rPr lang="en-US" sz="1400" u="sng" dirty="0"/>
              <a:t>Interpret</a:t>
            </a:r>
            <a:r>
              <a:rPr lang="en-US" sz="1400" dirty="0"/>
              <a:t>: Make explicit connections from your </a:t>
            </a:r>
            <a:r>
              <a:rPr lang="en-US" sz="1400" b="1" dirty="0"/>
              <a:t>observations</a:t>
            </a:r>
            <a:r>
              <a:rPr lang="en-US" sz="1400" dirty="0"/>
              <a:t> to the </a:t>
            </a:r>
            <a:r>
              <a:rPr lang="en-US" sz="1400" b="1" dirty="0"/>
              <a:t>focus </a:t>
            </a:r>
            <a:r>
              <a:rPr lang="en-US" sz="1400" dirty="0"/>
              <a:t>supporting language development.</a:t>
            </a:r>
          </a:p>
          <a:p>
            <a:r>
              <a:rPr lang="en-US" sz="1400" u="sng" dirty="0"/>
              <a:t>Plan to disrupt bias and improve practice</a:t>
            </a:r>
            <a:r>
              <a:rPr lang="en-US" sz="1400" dirty="0"/>
              <a:t>: Brainstorm and develop a few specific plans based on the </a:t>
            </a:r>
            <a:r>
              <a:rPr lang="en-US" sz="1400" b="1" dirty="0"/>
              <a:t>observation</a:t>
            </a:r>
            <a:r>
              <a:rPr lang="en-US" sz="1400" dirty="0"/>
              <a:t> and connected to the </a:t>
            </a:r>
            <a:r>
              <a:rPr lang="en-US" sz="1400" b="1" dirty="0"/>
              <a:t>focus</a:t>
            </a:r>
            <a:r>
              <a:rPr lang="en-US" sz="1400" dirty="0"/>
              <a:t>. </a:t>
            </a:r>
            <a:endParaRPr lang="en-US" sz="1400" b="1" dirty="0"/>
          </a:p>
        </p:txBody>
      </p:sp>
      <p:pic>
        <p:nvPicPr>
          <p:cNvPr id="3" name="Picture 2">
            <a:extLst>
              <a:ext uri="{FF2B5EF4-FFF2-40B4-BE49-F238E27FC236}">
                <a16:creationId xmlns:a16="http://schemas.microsoft.com/office/drawing/2014/main" id="{DC975639-108B-0EA1-6CC1-EDECCFEB0E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8723" y="232614"/>
            <a:ext cx="1906857" cy="2467696"/>
          </a:xfrm>
          <a:prstGeom prst="rect">
            <a:avLst/>
          </a:prstGeom>
          <a:ln>
            <a:solidFill>
              <a:schemeClr val="tx1"/>
            </a:solidFill>
          </a:ln>
        </p:spPr>
      </p:pic>
    </p:spTree>
    <p:custDataLst>
      <p:tags r:id="rId1"/>
    </p:custDataLst>
    <p:extLst>
      <p:ext uri="{BB962C8B-B14F-4D97-AF65-F5344CB8AC3E}">
        <p14:creationId xmlns:p14="http://schemas.microsoft.com/office/powerpoint/2010/main" val="681703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77E985-0C34-9FC8-39AB-C28DEAC14060}"/>
              </a:ext>
            </a:extLst>
          </p:cNvPr>
          <p:cNvSpPr>
            <a:spLocks noGrp="1"/>
          </p:cNvSpPr>
          <p:nvPr>
            <p:ph type="body" idx="2"/>
          </p:nvPr>
        </p:nvSpPr>
        <p:spPr>
          <a:xfrm>
            <a:off x="4572000" y="1047750"/>
            <a:ext cx="4486897" cy="3429000"/>
          </a:xfrm>
        </p:spPr>
        <p:txBody>
          <a:bodyPr/>
          <a:lstStyle/>
          <a:p>
            <a:pPr marL="346075" indent="-285750">
              <a:buFont typeface="Arial" panose="020B0604020202020204" pitchFamily="34" charset="0"/>
              <a:buChar char="•"/>
            </a:pPr>
            <a:r>
              <a:rPr lang="en-US" sz="1500" dirty="0"/>
              <a:t>How would you describe the Video Analysis Framework (VAF) now?</a:t>
            </a:r>
          </a:p>
          <a:p>
            <a:pPr marL="346075" indent="-285750">
              <a:buFont typeface="Arial" panose="020B0604020202020204" pitchFamily="34" charset="0"/>
              <a:buChar char="•"/>
            </a:pPr>
            <a:r>
              <a:rPr lang="en-US" sz="1500" dirty="0"/>
              <a:t>How might this be useful for you as an educator?</a:t>
            </a:r>
          </a:p>
          <a:p>
            <a:pPr marL="346075" indent="-285750">
              <a:buFont typeface="Arial" panose="020B0604020202020204" pitchFamily="34" charset="0"/>
              <a:buChar char="•"/>
            </a:pPr>
            <a:r>
              <a:rPr lang="en-US" sz="1500" dirty="0"/>
              <a:t>How does focusing your analysis help you understand some of the learning experiences you have already had with young children?</a:t>
            </a:r>
          </a:p>
          <a:p>
            <a:pPr marL="346075" indent="-285750">
              <a:buFont typeface="Arial" panose="020B0604020202020204" pitchFamily="34" charset="0"/>
              <a:buChar char="•"/>
            </a:pPr>
            <a:r>
              <a:rPr lang="en-US" sz="1500" dirty="0"/>
              <a:t>What elements of this framework is challenging or that you find most useful? </a:t>
            </a:r>
          </a:p>
          <a:p>
            <a:pPr marL="346075" indent="-285750">
              <a:buFont typeface="Arial" panose="020B0604020202020204" pitchFamily="34" charset="0"/>
              <a:buChar char="•"/>
            </a:pPr>
            <a:r>
              <a:rPr lang="en-US" sz="1500" dirty="0"/>
              <a:t>What else do you wonder about?</a:t>
            </a:r>
          </a:p>
          <a:p>
            <a:endParaRPr lang="en-US" sz="1500" dirty="0"/>
          </a:p>
        </p:txBody>
      </p:sp>
      <p:pic>
        <p:nvPicPr>
          <p:cNvPr id="5" name="Picture 4" descr="Video Analysis Framework">
            <a:extLst>
              <a:ext uri="{FF2B5EF4-FFF2-40B4-BE49-F238E27FC236}">
                <a16:creationId xmlns:a16="http://schemas.microsoft.com/office/drawing/2014/main" id="{35508288-A2CD-7F41-E82B-534F1E4D2D8A}"/>
              </a:ext>
            </a:extLst>
          </p:cNvPr>
          <p:cNvPicPr>
            <a:picLocks noChangeAspect="1"/>
          </p:cNvPicPr>
          <p:nvPr/>
        </p:nvPicPr>
        <p:blipFill>
          <a:blip r:embed="rId4"/>
          <a:stretch>
            <a:fillRect/>
          </a:stretch>
        </p:blipFill>
        <p:spPr>
          <a:xfrm>
            <a:off x="457200" y="1463756"/>
            <a:ext cx="3098732" cy="3679744"/>
          </a:xfrm>
          <a:prstGeom prst="rect">
            <a:avLst/>
          </a:prstGeom>
        </p:spPr>
      </p:pic>
      <p:sp>
        <p:nvSpPr>
          <p:cNvPr id="6" name="Title 5">
            <a:extLst>
              <a:ext uri="{FF2B5EF4-FFF2-40B4-BE49-F238E27FC236}">
                <a16:creationId xmlns:a16="http://schemas.microsoft.com/office/drawing/2014/main" id="{733855ED-5173-E87E-83A2-7059E276ECF3}"/>
              </a:ext>
            </a:extLst>
          </p:cNvPr>
          <p:cNvSpPr>
            <a:spLocks noGrp="1"/>
          </p:cNvSpPr>
          <p:nvPr>
            <p:ph type="title"/>
          </p:nvPr>
        </p:nvSpPr>
        <p:spPr>
          <a:xfrm>
            <a:off x="4749799" y="404347"/>
            <a:ext cx="3995439" cy="895064"/>
          </a:xfrm>
        </p:spPr>
        <p:txBody>
          <a:bodyPr/>
          <a:lstStyle/>
          <a:p>
            <a:r>
              <a:rPr lang="en-US" dirty="0"/>
              <a:t>Pulling it all together</a:t>
            </a:r>
            <a:br>
              <a:rPr lang="en-US" dirty="0"/>
            </a:br>
            <a:endParaRPr lang="es-ES_tradnl" dirty="0"/>
          </a:p>
        </p:txBody>
      </p:sp>
    </p:spTree>
    <p:custDataLst>
      <p:tags r:id="rId1"/>
    </p:custDataLst>
    <p:extLst>
      <p:ext uri="{BB962C8B-B14F-4D97-AF65-F5344CB8AC3E}">
        <p14:creationId xmlns:p14="http://schemas.microsoft.com/office/powerpoint/2010/main" val="403448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3C3E-A0F5-E05C-973E-106E3EAA05C5}"/>
              </a:ext>
            </a:extLst>
          </p:cNvPr>
          <p:cNvSpPr>
            <a:spLocks noGrp="1"/>
          </p:cNvSpPr>
          <p:nvPr>
            <p:ph type="title"/>
          </p:nvPr>
        </p:nvSpPr>
        <p:spPr/>
        <p:txBody>
          <a:bodyPr/>
          <a:lstStyle/>
          <a:p>
            <a:r>
              <a:rPr lang="en-US" dirty="0"/>
              <a:t>Community Agreements</a:t>
            </a:r>
          </a:p>
        </p:txBody>
      </p:sp>
      <p:sp>
        <p:nvSpPr>
          <p:cNvPr id="4" name="Picture Placeholder 3">
            <a:extLst>
              <a:ext uri="{FF2B5EF4-FFF2-40B4-BE49-F238E27FC236}">
                <a16:creationId xmlns:a16="http://schemas.microsoft.com/office/drawing/2014/main" id="{95A7CF2B-2F8D-2025-5433-DC5C2CE518AE}"/>
              </a:ext>
              <a:ext uri="{C183D7F6-B498-43B3-948B-1728B52AA6E4}">
                <adec:decorative xmlns:adec="http://schemas.microsoft.com/office/drawing/2017/decorative" val="1"/>
              </a:ext>
            </a:extLst>
          </p:cNvPr>
          <p:cNvSpPr>
            <a:spLocks noGrp="1"/>
          </p:cNvSpPr>
          <p:nvPr>
            <p:ph type="pic" idx="2"/>
          </p:nvPr>
        </p:nvSpPr>
        <p:spPr/>
      </p:sp>
      <p:sp>
        <p:nvSpPr>
          <p:cNvPr id="6" name="Text Placeholder 7">
            <a:extLst>
              <a:ext uri="{FF2B5EF4-FFF2-40B4-BE49-F238E27FC236}">
                <a16:creationId xmlns:a16="http://schemas.microsoft.com/office/drawing/2014/main" id="{AB40C040-5DF3-204B-1726-519B44A65641}"/>
              </a:ext>
            </a:extLst>
          </p:cNvPr>
          <p:cNvSpPr txBox="1">
            <a:spLocks/>
          </p:cNvSpPr>
          <p:nvPr/>
        </p:nvSpPr>
        <p:spPr>
          <a:xfrm>
            <a:off x="4798092" y="1583884"/>
            <a:ext cx="3907559" cy="3189017"/>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60325" marR="0" lvl="0" indent="0" algn="l" rtl="0" eaLnBrk="1" hangingPunct="1">
              <a:lnSpc>
                <a:spcPct val="120000"/>
              </a:lnSpc>
              <a:spcBef>
                <a:spcPts val="600"/>
              </a:spcBef>
              <a:spcAft>
                <a:spcPts val="0"/>
              </a:spcAft>
              <a:buClr>
                <a:srgbClr val="626262"/>
              </a:buClr>
              <a:buSzPts val="1600"/>
              <a:buFont typeface="Arial"/>
              <a:buNone/>
              <a:tabLst/>
              <a:defRPr sz="1600" b="0" i="0" u="none" strike="noStrike" cap="none">
                <a:solidFill>
                  <a:srgbClr val="626262"/>
                </a:solidFill>
                <a:latin typeface="Arial"/>
                <a:ea typeface="Arial"/>
                <a:cs typeface="Arial"/>
                <a:sym typeface="Arial"/>
              </a:defRPr>
            </a:lvl1pPr>
            <a:lvl2pPr marL="914400" marR="0" lvl="1"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L="2286000" marR="0" lvl="4"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L="2743200" marR="0" lvl="5"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457200" lvl="0" indent="-283464" defTabSz="914400">
              <a:spcBef>
                <a:spcPts val="100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Stay engaged</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Speak your truth</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Listen to understand</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Keep confidentiality</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Ask for help</a:t>
            </a:r>
          </a:p>
          <a:p>
            <a:pPr marL="457200" lvl="0" indent="-283464" defTabSz="914400">
              <a:spcBef>
                <a:spcPts val="0"/>
              </a:spcBef>
              <a:spcAft>
                <a:spcPts val="1000"/>
              </a:spcAft>
              <a:buClr>
                <a:schemeClr val="bg2">
                  <a:lumMod val="50000"/>
                </a:schemeClr>
              </a:buClr>
              <a:buSzPct val="130000"/>
              <a:buFont typeface="Arial" panose="020B0604020202020204" pitchFamily="34" charset="0"/>
              <a:buChar char="•"/>
            </a:pPr>
            <a:r>
              <a:rPr lang="en-US" dirty="0">
                <a:solidFill>
                  <a:schemeClr val="bg2">
                    <a:lumMod val="50000"/>
                  </a:schemeClr>
                </a:solidFill>
                <a:ea typeface="+mn-ea"/>
              </a:rPr>
              <a:t>Support one another</a:t>
            </a:r>
          </a:p>
        </p:txBody>
      </p:sp>
      <p:pic>
        <p:nvPicPr>
          <p:cNvPr id="7" name="Picture 2">
            <a:extLst>
              <a:ext uri="{FF2B5EF4-FFF2-40B4-BE49-F238E27FC236}">
                <a16:creationId xmlns:a16="http://schemas.microsoft.com/office/drawing/2014/main" id="{AA5EB263-0EC7-0D69-68A1-FDF08D4A8A1C}"/>
              </a:ext>
              <a:ext uri="{C183D7F6-B498-43B3-948B-1728B52AA6E4}">
                <adec:decorative xmlns:adec="http://schemas.microsoft.com/office/drawing/2017/decorative" val="1"/>
              </a:ext>
            </a:extLst>
          </p:cNvPr>
          <p:cNvPicPr>
            <a:picLocks noChangeAspect="1" noChangeArrowheads="1"/>
          </p:cNvPicPr>
          <p:nvPr/>
        </p:nvPicPr>
        <p:blipFill>
          <a:blip r:embed="rId4"/>
          <a:srcRect t="103" b="103"/>
          <a:stretch/>
        </p:blipFill>
        <p:spPr bwMode="auto">
          <a:xfrm>
            <a:off x="553013" y="613838"/>
            <a:ext cx="3824614" cy="41590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5518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a:xfrm>
            <a:off x="637032" y="2153412"/>
            <a:ext cx="8001000" cy="617220"/>
          </a:xfrm>
        </p:spPr>
        <p:txBody>
          <a:bodyPr/>
          <a:lstStyle/>
          <a:p>
            <a:r>
              <a:rPr lang="en-US" dirty="0"/>
              <a:t>Educator-Coach Role Play with the</a:t>
            </a:r>
            <a:br>
              <a:rPr lang="en-US" dirty="0"/>
            </a:br>
            <a:r>
              <a:rPr lang="en-US" dirty="0"/>
              <a:t>Visual Analysis Framework (VAF)</a:t>
            </a:r>
          </a:p>
        </p:txBody>
      </p:sp>
      <p:pic>
        <p:nvPicPr>
          <p:cNvPr id="2" name="Picture 1">
            <a:extLst>
              <a:ext uri="{FF2B5EF4-FFF2-40B4-BE49-F238E27FC236}">
                <a16:creationId xmlns:a16="http://schemas.microsoft.com/office/drawing/2014/main" id="{14B57D5E-7826-42D7-2251-03CD97F9FB30}"/>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710940" y="3182112"/>
            <a:ext cx="1560093" cy="1852611"/>
          </a:xfrm>
          <a:prstGeom prst="rect">
            <a:avLst/>
          </a:prstGeom>
        </p:spPr>
      </p:pic>
    </p:spTree>
    <p:custDataLst>
      <p:tags r:id="rId1"/>
    </p:custDataLst>
    <p:extLst>
      <p:ext uri="{BB962C8B-B14F-4D97-AF65-F5344CB8AC3E}">
        <p14:creationId xmlns:p14="http://schemas.microsoft.com/office/powerpoint/2010/main" val="4004955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5ECB-ADAC-581F-E29A-F539752B3094}"/>
              </a:ext>
            </a:extLst>
          </p:cNvPr>
          <p:cNvSpPr>
            <a:spLocks noGrp="1"/>
          </p:cNvSpPr>
          <p:nvPr>
            <p:ph type="title"/>
          </p:nvPr>
        </p:nvSpPr>
        <p:spPr>
          <a:xfrm>
            <a:off x="1363611" y="263525"/>
            <a:ext cx="5338272" cy="661318"/>
          </a:xfrm>
        </p:spPr>
        <p:txBody>
          <a:bodyPr/>
          <a:lstStyle/>
          <a:p>
            <a:r>
              <a:rPr lang="en-US" sz="2400"/>
              <a:t>Learning Outcomes: Educator-Coach Role Play with the VAF</a:t>
            </a:r>
          </a:p>
        </p:txBody>
      </p:sp>
      <p:sp>
        <p:nvSpPr>
          <p:cNvPr id="3" name="Text Placeholder 2">
            <a:extLst>
              <a:ext uri="{FF2B5EF4-FFF2-40B4-BE49-F238E27FC236}">
                <a16:creationId xmlns:a16="http://schemas.microsoft.com/office/drawing/2014/main" id="{037F4229-6DA0-B536-38D5-0D2805BF208B}"/>
              </a:ext>
            </a:extLst>
          </p:cNvPr>
          <p:cNvSpPr>
            <a:spLocks noGrp="1"/>
          </p:cNvSpPr>
          <p:nvPr>
            <p:ph type="body" idx="1"/>
          </p:nvPr>
        </p:nvSpPr>
        <p:spPr>
          <a:xfrm>
            <a:off x="178420" y="1209690"/>
            <a:ext cx="6612674" cy="3341497"/>
          </a:xfrm>
        </p:spPr>
        <p:txBody>
          <a:bodyPr/>
          <a:lstStyle/>
          <a:p>
            <a:pPr marL="403225" indent="-342900">
              <a:spcBef>
                <a:spcPts val="0"/>
              </a:spcBef>
              <a:buAutoNum type="arabicPeriod"/>
            </a:pPr>
            <a:r>
              <a:rPr lang="en-US" sz="1500" dirty="0"/>
              <a:t>Learners will practice using the VAF with a peer in the role of </a:t>
            </a:r>
            <a:r>
              <a:rPr lang="en-US" sz="1500" b="1" dirty="0"/>
              <a:t>educator </a:t>
            </a:r>
            <a:r>
              <a:rPr lang="en-US" sz="1500" dirty="0"/>
              <a:t>and </a:t>
            </a:r>
            <a:r>
              <a:rPr lang="en-US" sz="1500" b="1" dirty="0"/>
              <a:t>coach.</a:t>
            </a:r>
            <a:endParaRPr lang="en-US" sz="1500" dirty="0"/>
          </a:p>
          <a:p>
            <a:pPr marL="403225" indent="-342900">
              <a:spcBef>
                <a:spcPts val="0"/>
              </a:spcBef>
              <a:buAutoNum type="arabicPeriod"/>
            </a:pPr>
            <a:r>
              <a:rPr lang="en-US" sz="1500" dirty="0"/>
              <a:t>Learners will choose a </a:t>
            </a:r>
            <a:r>
              <a:rPr lang="en-US" sz="1500" b="1" dirty="0"/>
              <a:t>focus</a:t>
            </a:r>
            <a:r>
              <a:rPr lang="en-US" sz="1500" dirty="0"/>
              <a:t> from the supplied mini-lessons to analyze video.</a:t>
            </a:r>
          </a:p>
          <a:p>
            <a:pPr marL="403225" indent="-342900">
              <a:spcBef>
                <a:spcPts val="0"/>
              </a:spcBef>
              <a:buAutoNum type="arabicPeriod"/>
            </a:pPr>
            <a:r>
              <a:rPr lang="en-US" sz="1500" dirty="0"/>
              <a:t>Learners will draft their own specific, descriptive, and behavioral </a:t>
            </a:r>
            <a:r>
              <a:rPr lang="en-US" sz="1500" b="1" dirty="0"/>
              <a:t>observations</a:t>
            </a:r>
            <a:r>
              <a:rPr lang="en-US" sz="1500" dirty="0"/>
              <a:t> of selected video in relation to the selected</a:t>
            </a:r>
            <a:r>
              <a:rPr lang="en-US" sz="1500" b="1" dirty="0"/>
              <a:t> focus.</a:t>
            </a:r>
            <a:endParaRPr lang="en-US" sz="1500" dirty="0"/>
          </a:p>
          <a:p>
            <a:pPr marL="403225" indent="-342900">
              <a:spcBef>
                <a:spcPts val="0"/>
              </a:spcBef>
              <a:buAutoNum type="arabicPeriod"/>
            </a:pPr>
            <a:r>
              <a:rPr lang="en-US" sz="1500" dirty="0"/>
              <a:t>Learners will compare their </a:t>
            </a:r>
            <a:r>
              <a:rPr lang="en-US" sz="1500" b="1" dirty="0"/>
              <a:t>observations.</a:t>
            </a:r>
            <a:endParaRPr lang="en-US" sz="1500" dirty="0"/>
          </a:p>
          <a:p>
            <a:pPr marL="403225" indent="-342900">
              <a:spcBef>
                <a:spcPts val="0"/>
              </a:spcBef>
              <a:buAutoNum type="arabicPeriod"/>
            </a:pPr>
            <a:r>
              <a:rPr lang="en-US" sz="1500" dirty="0"/>
              <a:t>In the </a:t>
            </a:r>
            <a:r>
              <a:rPr lang="en-US" sz="1500" b="1" dirty="0"/>
              <a:t>educator </a:t>
            </a:r>
            <a:r>
              <a:rPr lang="en-US" sz="1500" dirty="0">
                <a:highlight>
                  <a:srgbClr val="FFFF00"/>
                </a:highlight>
              </a:rPr>
              <a:t>role, </a:t>
            </a:r>
            <a:r>
              <a:rPr lang="en-US" sz="1500" b="1" dirty="0">
                <a:highlight>
                  <a:srgbClr val="FFFF00"/>
                </a:highlight>
              </a:rPr>
              <a:t>learners</a:t>
            </a:r>
            <a:r>
              <a:rPr lang="en-US" sz="1500" dirty="0">
                <a:highlight>
                  <a:srgbClr val="FFFF00"/>
                </a:highlight>
              </a:rPr>
              <a:t> will </a:t>
            </a:r>
            <a:r>
              <a:rPr lang="en-US" sz="1500" b="1" dirty="0">
                <a:highlight>
                  <a:srgbClr val="FFFF00"/>
                </a:highlight>
              </a:rPr>
              <a:t>consider</a:t>
            </a:r>
            <a:r>
              <a:rPr lang="en-US" sz="1500" dirty="0">
                <a:highlight>
                  <a:srgbClr val="FFFF00"/>
                </a:highlight>
              </a:rPr>
              <a:t> their own </a:t>
            </a:r>
            <a:r>
              <a:rPr lang="en-US" sz="1500" b="1" dirty="0">
                <a:highlight>
                  <a:srgbClr val="FFFF00"/>
                </a:highlight>
              </a:rPr>
              <a:t>biases</a:t>
            </a:r>
            <a:r>
              <a:rPr lang="en-US" sz="1500" dirty="0">
                <a:highlight>
                  <a:srgbClr val="FFFF00"/>
                </a:highlight>
              </a:rPr>
              <a:t> in relation to what they see in the video.</a:t>
            </a:r>
          </a:p>
          <a:p>
            <a:pPr marL="403225" indent="-342900">
              <a:spcBef>
                <a:spcPts val="0"/>
              </a:spcBef>
              <a:buAutoNum type="arabicPeriod"/>
            </a:pPr>
            <a:r>
              <a:rPr lang="en-US" sz="1500" dirty="0">
                <a:highlight>
                  <a:srgbClr val="FFFF00"/>
                </a:highlight>
              </a:rPr>
              <a:t>In the </a:t>
            </a:r>
            <a:r>
              <a:rPr lang="en-US" sz="1500" b="1" dirty="0">
                <a:highlight>
                  <a:srgbClr val="FFFF00"/>
                </a:highlight>
              </a:rPr>
              <a:t>coach </a:t>
            </a:r>
            <a:r>
              <a:rPr lang="en-US" sz="1500" dirty="0">
                <a:highlight>
                  <a:srgbClr val="FFFF00"/>
                </a:highlight>
              </a:rPr>
              <a:t>role, learners will provide their partner </a:t>
            </a:r>
            <a:r>
              <a:rPr lang="en-US" sz="1500" b="1" dirty="0">
                <a:highlight>
                  <a:srgbClr val="FFFF00"/>
                </a:highlight>
              </a:rPr>
              <a:t>educator formative feedback.</a:t>
            </a:r>
            <a:endParaRPr lang="en-US" sz="1500" dirty="0">
              <a:highlight>
                <a:srgbClr val="FFFF00"/>
              </a:highlight>
            </a:endParaRPr>
          </a:p>
          <a:p>
            <a:pPr marL="403225" indent="-342900">
              <a:spcBef>
                <a:spcPts val="0"/>
              </a:spcBef>
              <a:buAutoNum type="arabicPeriod"/>
            </a:pPr>
            <a:r>
              <a:rPr lang="en-US" sz="1500" dirty="0">
                <a:highlight>
                  <a:srgbClr val="FFFF00"/>
                </a:highlight>
              </a:rPr>
              <a:t>Together they will </a:t>
            </a:r>
            <a:r>
              <a:rPr lang="en-US" sz="1500" b="1" dirty="0">
                <a:highlight>
                  <a:srgbClr val="FFFF00"/>
                </a:highlight>
              </a:rPr>
              <a:t>interpret</a:t>
            </a:r>
            <a:r>
              <a:rPr lang="en-US" sz="1500" dirty="0">
                <a:highlight>
                  <a:srgbClr val="FFFF00"/>
                </a:highlight>
              </a:rPr>
              <a:t> the video in relation to the selected </a:t>
            </a:r>
            <a:r>
              <a:rPr lang="en-US" sz="1500" b="1" dirty="0"/>
              <a:t>focus.</a:t>
            </a:r>
            <a:endParaRPr lang="en-US" sz="1500" dirty="0"/>
          </a:p>
          <a:p>
            <a:pPr marL="403225" indent="-342900">
              <a:spcBef>
                <a:spcPts val="0"/>
              </a:spcBef>
              <a:buAutoNum type="arabicPeriod"/>
            </a:pPr>
            <a:r>
              <a:rPr lang="en-US" sz="1500" dirty="0"/>
              <a:t>Together they will build a </a:t>
            </a:r>
            <a:r>
              <a:rPr lang="en-US" sz="1500" b="1" dirty="0"/>
              <a:t>plan</a:t>
            </a:r>
            <a:r>
              <a:rPr lang="en-US" sz="1500" dirty="0"/>
              <a:t> to uncover and disrupt potential bias and improve practice.</a:t>
            </a:r>
          </a:p>
        </p:txBody>
      </p:sp>
      <p:pic>
        <p:nvPicPr>
          <p:cNvPr id="5" name="Picture 4">
            <a:extLst>
              <a:ext uri="{FF2B5EF4-FFF2-40B4-BE49-F238E27FC236}">
                <a16:creationId xmlns:a16="http://schemas.microsoft.com/office/drawing/2014/main" id="{AB90D501-939D-AB7A-5C0F-7B8F3EA458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8723" y="232614"/>
            <a:ext cx="1906857" cy="2467696"/>
          </a:xfrm>
          <a:prstGeom prst="rect">
            <a:avLst/>
          </a:prstGeom>
          <a:ln>
            <a:solidFill>
              <a:schemeClr val="tx1"/>
            </a:solidFill>
          </a:ln>
        </p:spPr>
      </p:pic>
    </p:spTree>
    <p:custDataLst>
      <p:tags r:id="rId1"/>
    </p:custDataLst>
    <p:extLst>
      <p:ext uri="{BB962C8B-B14F-4D97-AF65-F5344CB8AC3E}">
        <p14:creationId xmlns:p14="http://schemas.microsoft.com/office/powerpoint/2010/main" val="3433061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D22F9-58F4-3F36-A986-707FAFB22CFD}"/>
              </a:ext>
            </a:extLst>
          </p:cNvPr>
          <p:cNvSpPr>
            <a:spLocks noGrp="1"/>
          </p:cNvSpPr>
          <p:nvPr>
            <p:ph type="title"/>
          </p:nvPr>
        </p:nvSpPr>
        <p:spPr/>
        <p:txBody>
          <a:bodyPr/>
          <a:lstStyle/>
          <a:p>
            <a:r>
              <a:rPr lang="en-US" dirty="0"/>
              <a:t>Educator and Coach Brainstorm</a:t>
            </a:r>
          </a:p>
        </p:txBody>
      </p:sp>
      <p:sp>
        <p:nvSpPr>
          <p:cNvPr id="7" name="Text Placeholder 6">
            <a:extLst>
              <a:ext uri="{FF2B5EF4-FFF2-40B4-BE49-F238E27FC236}">
                <a16:creationId xmlns:a16="http://schemas.microsoft.com/office/drawing/2014/main" id="{B375DD5B-A81F-6E2F-D2A4-17560C097A28}"/>
              </a:ext>
            </a:extLst>
          </p:cNvPr>
          <p:cNvSpPr>
            <a:spLocks noGrp="1"/>
          </p:cNvSpPr>
          <p:nvPr>
            <p:ph type="body" idx="1"/>
          </p:nvPr>
        </p:nvSpPr>
        <p:spPr/>
        <p:txBody>
          <a:bodyPr/>
          <a:lstStyle/>
          <a:p>
            <a:r>
              <a:rPr lang="en-US" dirty="0"/>
              <a:t>What do you know about each of these roles?</a:t>
            </a:r>
          </a:p>
          <a:p>
            <a:r>
              <a:rPr lang="en-US" dirty="0"/>
              <a:t>What does an educator do? What is their primary perspective? </a:t>
            </a:r>
          </a:p>
          <a:p>
            <a:r>
              <a:rPr lang="en-US" dirty="0"/>
              <a:t>What does a coach do? What is their primary perspective?</a:t>
            </a:r>
          </a:p>
          <a:p>
            <a:r>
              <a:rPr lang="en-US" dirty="0"/>
              <a:t>What are some similarities? </a:t>
            </a:r>
          </a:p>
          <a:p>
            <a:r>
              <a:rPr lang="en-US" dirty="0"/>
              <a:t>Differences? </a:t>
            </a:r>
          </a:p>
          <a:p>
            <a:r>
              <a:rPr lang="en-US" dirty="0"/>
              <a:t>Imagine what it is like in each role </a:t>
            </a:r>
          </a:p>
        </p:txBody>
      </p:sp>
      <p:pic>
        <p:nvPicPr>
          <p:cNvPr id="12" name="Picture Placeholder 11" descr="Diagram, venn diagram&#10;&#10;Educator/ Coach">
            <a:extLst>
              <a:ext uri="{FF2B5EF4-FFF2-40B4-BE49-F238E27FC236}">
                <a16:creationId xmlns:a16="http://schemas.microsoft.com/office/drawing/2014/main" id="{1FB074D3-89CC-DE6F-F1DC-AD67F88D1DCA}"/>
              </a:ext>
            </a:extLst>
          </p:cNvPr>
          <p:cNvPicPr>
            <a:picLocks noGrp="1" noChangeAspect="1"/>
          </p:cNvPicPr>
          <p:nvPr>
            <p:ph type="pic" idx="2"/>
          </p:nvPr>
        </p:nvPicPr>
        <p:blipFill rotWithShape="1">
          <a:blip r:embed="rId4"/>
          <a:srcRect l="-6976" t="-75389" r="-6976" b="-75389"/>
          <a:stretch/>
        </p:blipFill>
        <p:spPr>
          <a:xfrm>
            <a:off x="5268460" y="270056"/>
            <a:ext cx="3646940" cy="4586213"/>
          </a:xfrm>
        </p:spPr>
      </p:pic>
    </p:spTree>
    <p:custDataLst>
      <p:tags r:id="rId1"/>
    </p:custDataLst>
    <p:extLst>
      <p:ext uri="{BB962C8B-B14F-4D97-AF65-F5344CB8AC3E}">
        <p14:creationId xmlns:p14="http://schemas.microsoft.com/office/powerpoint/2010/main" val="133894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FAD9-3744-2DA6-E7C3-87473429913C}"/>
              </a:ext>
            </a:extLst>
          </p:cNvPr>
          <p:cNvSpPr>
            <a:spLocks noGrp="1"/>
          </p:cNvSpPr>
          <p:nvPr>
            <p:ph type="title"/>
          </p:nvPr>
        </p:nvSpPr>
        <p:spPr/>
        <p:txBody>
          <a:bodyPr/>
          <a:lstStyle/>
          <a:p>
            <a:r>
              <a:rPr lang="en-US" dirty="0"/>
              <a:t>Choosing a Focus: Mini-Lessons</a:t>
            </a:r>
          </a:p>
        </p:txBody>
      </p:sp>
      <p:sp>
        <p:nvSpPr>
          <p:cNvPr id="7" name="Text Placeholder 6">
            <a:extLst>
              <a:ext uri="{FF2B5EF4-FFF2-40B4-BE49-F238E27FC236}">
                <a16:creationId xmlns:a16="http://schemas.microsoft.com/office/drawing/2014/main" id="{E72E9CFB-5BF1-F0D5-C27C-74D45F225CAA}"/>
              </a:ext>
            </a:extLst>
          </p:cNvPr>
          <p:cNvSpPr>
            <a:spLocks noGrp="1"/>
          </p:cNvSpPr>
          <p:nvPr>
            <p:ph type="body" sz="quarter" idx="10"/>
          </p:nvPr>
        </p:nvSpPr>
        <p:spPr>
          <a:xfrm>
            <a:off x="345891" y="1441774"/>
            <a:ext cx="2553696" cy="304800"/>
          </a:xfrm>
        </p:spPr>
        <p:txBody>
          <a:bodyPr/>
          <a:lstStyle/>
          <a:p>
            <a:r>
              <a:rPr lang="en-US" dirty="0"/>
              <a:t>STEM	</a:t>
            </a:r>
          </a:p>
        </p:txBody>
      </p:sp>
      <p:sp>
        <p:nvSpPr>
          <p:cNvPr id="4" name="Text Placeholder 3">
            <a:extLst>
              <a:ext uri="{FF2B5EF4-FFF2-40B4-BE49-F238E27FC236}">
                <a16:creationId xmlns:a16="http://schemas.microsoft.com/office/drawing/2014/main" id="{A1EBD5AD-7B7F-6960-3C4C-8E2926035A6B}"/>
              </a:ext>
            </a:extLst>
          </p:cNvPr>
          <p:cNvSpPr>
            <a:spLocks noGrp="1"/>
          </p:cNvSpPr>
          <p:nvPr>
            <p:ph type="body" idx="1"/>
          </p:nvPr>
        </p:nvSpPr>
        <p:spPr>
          <a:xfrm>
            <a:off x="345890" y="1730105"/>
            <a:ext cx="2553697" cy="533400"/>
          </a:xfrm>
        </p:spPr>
        <p:txBody>
          <a:bodyPr/>
          <a:lstStyle/>
          <a:p>
            <a:pPr marL="293688" indent="-285750">
              <a:buFont typeface="Arial" panose="020B0604020202020204" pitchFamily="34" charset="0"/>
              <a:buChar char="•"/>
            </a:pPr>
            <a:r>
              <a:rPr lang="en-US" dirty="0">
                <a:hlinkClick r:id="rId4"/>
              </a:rPr>
              <a:t>Supporting Cognition </a:t>
            </a:r>
            <a:endParaRPr lang="en-US" dirty="0"/>
          </a:p>
          <a:p>
            <a:endParaRPr lang="en-US" dirty="0"/>
          </a:p>
        </p:txBody>
      </p:sp>
      <p:sp>
        <p:nvSpPr>
          <p:cNvPr id="8" name="Text Placeholder 7">
            <a:extLst>
              <a:ext uri="{FF2B5EF4-FFF2-40B4-BE49-F238E27FC236}">
                <a16:creationId xmlns:a16="http://schemas.microsoft.com/office/drawing/2014/main" id="{C86B1D09-5F7D-F926-084B-0E0D0C14F105}"/>
              </a:ext>
            </a:extLst>
          </p:cNvPr>
          <p:cNvSpPr>
            <a:spLocks noGrp="1"/>
          </p:cNvSpPr>
          <p:nvPr>
            <p:ph type="body" sz="quarter" idx="11"/>
          </p:nvPr>
        </p:nvSpPr>
        <p:spPr>
          <a:xfrm>
            <a:off x="345891" y="2545316"/>
            <a:ext cx="2553696" cy="304800"/>
          </a:xfrm>
        </p:spPr>
        <p:txBody>
          <a:bodyPr/>
          <a:lstStyle/>
          <a:p>
            <a:r>
              <a:rPr lang="en-US" dirty="0"/>
              <a:t>Language and Literacy</a:t>
            </a:r>
          </a:p>
        </p:txBody>
      </p:sp>
      <p:sp>
        <p:nvSpPr>
          <p:cNvPr id="5" name="Text Placeholder 4">
            <a:extLst>
              <a:ext uri="{FF2B5EF4-FFF2-40B4-BE49-F238E27FC236}">
                <a16:creationId xmlns:a16="http://schemas.microsoft.com/office/drawing/2014/main" id="{658EF806-1568-06C6-25FF-F560DD0301A7}"/>
              </a:ext>
            </a:extLst>
          </p:cNvPr>
          <p:cNvSpPr>
            <a:spLocks noGrp="1"/>
          </p:cNvSpPr>
          <p:nvPr>
            <p:ph type="body" idx="2"/>
          </p:nvPr>
        </p:nvSpPr>
        <p:spPr>
          <a:xfrm>
            <a:off x="345890" y="2850116"/>
            <a:ext cx="2553697" cy="1421366"/>
          </a:xfrm>
        </p:spPr>
        <p:txBody>
          <a:bodyPr/>
          <a:lstStyle/>
          <a:p>
            <a:pPr marL="293688" indent="-285750">
              <a:buFont typeface="Arial" panose="020B0604020202020204" pitchFamily="34" charset="0"/>
              <a:buChar char="•"/>
            </a:pPr>
            <a:r>
              <a:rPr lang="en-US" dirty="0">
                <a:hlinkClick r:id="rId5"/>
              </a:rPr>
              <a:t>Supporting Language Development</a:t>
            </a:r>
            <a:endParaRPr lang="en-US" dirty="0"/>
          </a:p>
          <a:p>
            <a:pPr marL="293688" indent="-285750">
              <a:buFont typeface="Arial" panose="020B0604020202020204" pitchFamily="34" charset="0"/>
              <a:buChar char="•"/>
            </a:pPr>
            <a:endParaRPr lang="en-US" dirty="0"/>
          </a:p>
        </p:txBody>
      </p:sp>
      <p:sp>
        <p:nvSpPr>
          <p:cNvPr id="11" name="Text Placeholder 7">
            <a:extLst>
              <a:ext uri="{FF2B5EF4-FFF2-40B4-BE49-F238E27FC236}">
                <a16:creationId xmlns:a16="http://schemas.microsoft.com/office/drawing/2014/main" id="{68A234BE-3113-0714-C9ED-DB7B53BE08AA}"/>
              </a:ext>
            </a:extLst>
          </p:cNvPr>
          <p:cNvSpPr txBox="1">
            <a:spLocks/>
          </p:cNvSpPr>
          <p:nvPr/>
        </p:nvSpPr>
        <p:spPr>
          <a:xfrm>
            <a:off x="3276103" y="1632274"/>
            <a:ext cx="2553696" cy="304800"/>
          </a:xfrm>
          <a:prstGeom prst="rect">
            <a:avLst/>
          </a:prstGeom>
          <a:noFill/>
          <a:ln>
            <a:noFill/>
          </a:ln>
        </p:spPr>
        <p:txBody>
          <a:bodyPr spcFirstLastPara="1" wrap="square" lIns="91425" tIns="0" rIns="91425" bIns="0" anchor="ctr" anchorCtr="0">
            <a:noAutofit/>
          </a:bodyPr>
          <a:lstStyle>
            <a:defPPr marR="0" lvl="0" algn="l" rtl="0">
              <a:lnSpc>
                <a:spcPct val="100000"/>
              </a:lnSpc>
              <a:spcBef>
                <a:spcPts val="0"/>
              </a:spcBef>
              <a:spcAft>
                <a:spcPts val="0"/>
              </a:spcAft>
            </a:defPPr>
            <a:lvl1pPr marL="6350" marR="0" lvl="0" indent="0" algn="l" rtl="0" eaLnBrk="1" hangingPunct="1">
              <a:lnSpc>
                <a:spcPct val="120000"/>
              </a:lnSpc>
              <a:spcBef>
                <a:spcPts val="600"/>
              </a:spcBef>
              <a:spcAft>
                <a:spcPts val="0"/>
              </a:spcAft>
              <a:buClr>
                <a:srgbClr val="626262"/>
              </a:buClr>
              <a:buSzPts val="1600"/>
              <a:buFont typeface="Arial"/>
              <a:buNone/>
              <a:tabLst>
                <a:tab pos="508000" algn="l"/>
              </a:tabLst>
              <a:defRPr sz="1600" b="1" i="0" u="none" strike="noStrike" cap="none">
                <a:solidFill>
                  <a:srgbClr val="626262"/>
                </a:solidFill>
                <a:latin typeface="Arial"/>
                <a:ea typeface="Arial"/>
                <a:cs typeface="Arial"/>
                <a:sym typeface="Arial"/>
              </a:defRPr>
            </a:lvl1pPr>
            <a:lvl2pPr marL="914400" marR="0" lvl="1"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L="2286000" marR="0" lvl="4"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L="2743200" marR="0" lvl="5"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dirty="0"/>
              <a:t>Observation and Assessment</a:t>
            </a:r>
          </a:p>
        </p:txBody>
      </p:sp>
      <p:sp>
        <p:nvSpPr>
          <p:cNvPr id="10" name="Text Placeholder 4">
            <a:extLst>
              <a:ext uri="{FF2B5EF4-FFF2-40B4-BE49-F238E27FC236}">
                <a16:creationId xmlns:a16="http://schemas.microsoft.com/office/drawing/2014/main" id="{AAC395B7-03F0-9659-532A-08F8F0758661}"/>
              </a:ext>
            </a:extLst>
          </p:cNvPr>
          <p:cNvSpPr txBox="1">
            <a:spLocks/>
          </p:cNvSpPr>
          <p:nvPr/>
        </p:nvSpPr>
        <p:spPr>
          <a:xfrm>
            <a:off x="3165538" y="2070748"/>
            <a:ext cx="2553697" cy="15963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7938" marR="0" lvl="0" indent="0" algn="l" rtl="0" eaLnBrk="1" hangingPunct="1">
              <a:lnSpc>
                <a:spcPct val="120000"/>
              </a:lnSpc>
              <a:spcBef>
                <a:spcPts val="600"/>
              </a:spcBef>
              <a:spcAft>
                <a:spcPts val="0"/>
              </a:spcAft>
              <a:buClr>
                <a:srgbClr val="626262"/>
              </a:buClr>
              <a:buSzPts val="1600"/>
              <a:buFont typeface="Arial"/>
              <a:buNone/>
              <a:tabLst/>
              <a:defRPr sz="1600" b="0" i="0" u="none" strike="noStrike" cap="none">
                <a:solidFill>
                  <a:srgbClr val="626262"/>
                </a:solidFill>
                <a:latin typeface="Arial"/>
                <a:ea typeface="Arial"/>
                <a:cs typeface="Arial"/>
                <a:sym typeface="Arial"/>
              </a:defRPr>
            </a:lvl1pPr>
            <a:lvl2pPr marL="914400" marR="0" lvl="1"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14325" algn="l" rtl="0" eaLnBrk="1" hangingPunct="1">
              <a:lnSpc>
                <a:spcPct val="120000"/>
              </a:lnSpc>
              <a:spcBef>
                <a:spcPts val="375"/>
              </a:spcBef>
              <a:spcAft>
                <a:spcPts val="0"/>
              </a:spcAft>
              <a:buClr>
                <a:srgbClr val="626262"/>
              </a:buClr>
              <a:buSzPts val="1350"/>
              <a:buFont typeface="Arial"/>
              <a:buChar char="•"/>
              <a:defRPr sz="1350" b="0" i="0" u="none" strike="noStrike" cap="none">
                <a:solidFill>
                  <a:srgbClr val="626262"/>
                </a:solidFill>
                <a:latin typeface="Arial"/>
                <a:ea typeface="Arial"/>
                <a:cs typeface="Arial"/>
                <a:sym typeface="Arial"/>
              </a:defRPr>
            </a:lvl4pPr>
            <a:lvl5pPr marL="2286000" marR="0" lvl="4" indent="-314325" algn="l" rtl="0" eaLnBrk="1" hangingPunct="1">
              <a:lnSpc>
                <a:spcPct val="120000"/>
              </a:lnSpc>
              <a:spcBef>
                <a:spcPts val="375"/>
              </a:spcBef>
              <a:spcAft>
                <a:spcPts val="0"/>
              </a:spcAft>
              <a:buClr>
                <a:srgbClr val="626262"/>
              </a:buClr>
              <a:buSzPts val="1350"/>
              <a:buFont typeface="Arial"/>
              <a:buChar char="•"/>
              <a:defRPr sz="1350" b="0" i="0" u="none" strike="noStrike" cap="none">
                <a:solidFill>
                  <a:srgbClr val="626262"/>
                </a:solidFill>
                <a:latin typeface="Arial"/>
                <a:ea typeface="Arial"/>
                <a:cs typeface="Arial"/>
                <a:sym typeface="Arial"/>
              </a:defRPr>
            </a:lvl5pPr>
            <a:lvl6pPr marL="2743200" marR="0" lvl="5"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293688" indent="-285750">
              <a:buFont typeface="Arial" panose="020B0604020202020204" pitchFamily="34" charset="0"/>
              <a:buChar char="•"/>
            </a:pPr>
            <a:r>
              <a:rPr lang="en-US" dirty="0">
                <a:hlinkClick r:id="rId6"/>
              </a:rPr>
              <a:t>Documenting Observation</a:t>
            </a:r>
            <a:endParaRPr lang="en-US" dirty="0"/>
          </a:p>
          <a:p>
            <a:pPr marL="293688" indent="-285750">
              <a:buFont typeface="Arial" panose="020B0604020202020204" pitchFamily="34" charset="0"/>
              <a:buChar char="•"/>
            </a:pPr>
            <a:r>
              <a:rPr lang="en-US" dirty="0">
                <a:hlinkClick r:id="rId7"/>
              </a:rPr>
              <a:t>Planning for Ongoing Assessment</a:t>
            </a:r>
            <a:endParaRPr lang="en-US" dirty="0"/>
          </a:p>
          <a:p>
            <a:pPr marL="293688" indent="-285750">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CAFE077D-9723-0AC1-0751-4574EF37FD13}"/>
              </a:ext>
            </a:extLst>
          </p:cNvPr>
          <p:cNvSpPr>
            <a:spLocks noGrp="1"/>
          </p:cNvSpPr>
          <p:nvPr>
            <p:ph type="body" sz="quarter" idx="12"/>
          </p:nvPr>
        </p:nvSpPr>
        <p:spPr>
          <a:xfrm>
            <a:off x="5980703" y="1594602"/>
            <a:ext cx="2934696" cy="384561"/>
          </a:xfrm>
        </p:spPr>
        <p:txBody>
          <a:bodyPr/>
          <a:lstStyle/>
          <a:p>
            <a:r>
              <a:rPr lang="en-US" dirty="0"/>
              <a:t>Social and Emotional and Positive Behavioral Support </a:t>
            </a:r>
          </a:p>
        </p:txBody>
      </p:sp>
      <p:sp>
        <p:nvSpPr>
          <p:cNvPr id="6" name="Text Placeholder 5">
            <a:extLst>
              <a:ext uri="{FF2B5EF4-FFF2-40B4-BE49-F238E27FC236}">
                <a16:creationId xmlns:a16="http://schemas.microsoft.com/office/drawing/2014/main" id="{D8578A62-66BB-3BD1-A6B6-6F053BCEE0B6}"/>
              </a:ext>
            </a:extLst>
          </p:cNvPr>
          <p:cNvSpPr>
            <a:spLocks noGrp="1"/>
          </p:cNvSpPr>
          <p:nvPr>
            <p:ph type="body" idx="3"/>
          </p:nvPr>
        </p:nvSpPr>
        <p:spPr>
          <a:xfrm>
            <a:off x="5985187" y="2070748"/>
            <a:ext cx="2930212" cy="3192755"/>
          </a:xfrm>
        </p:spPr>
        <p:txBody>
          <a:bodyPr/>
          <a:lstStyle/>
          <a:p>
            <a:pPr marL="293688" indent="-285750">
              <a:buFont typeface="Arial" panose="020B0604020202020204" pitchFamily="34" charset="0"/>
              <a:buChar char="•"/>
            </a:pPr>
            <a:r>
              <a:rPr lang="en-US" dirty="0">
                <a:hlinkClick r:id="rId8"/>
              </a:rPr>
              <a:t>Supporting Social and Emotional Development</a:t>
            </a:r>
            <a:endParaRPr lang="en-US" dirty="0"/>
          </a:p>
          <a:p>
            <a:pPr marL="293688" indent="-285750">
              <a:buFont typeface="Arial" panose="020B0604020202020204" pitchFamily="34" charset="0"/>
              <a:buChar char="•"/>
            </a:pPr>
            <a:r>
              <a:rPr lang="en-US" dirty="0">
                <a:hlinkClick r:id="rId9"/>
              </a:rPr>
              <a:t>Transitions</a:t>
            </a:r>
            <a:endParaRPr lang="en-US" dirty="0"/>
          </a:p>
          <a:p>
            <a:pPr marL="293688" indent="-285750">
              <a:buFont typeface="Arial" panose="020B0604020202020204" pitchFamily="34" charset="0"/>
              <a:buChar char="•"/>
            </a:pPr>
            <a:r>
              <a:rPr lang="en-US" dirty="0">
                <a:hlinkClick r:id="rId10"/>
              </a:rPr>
              <a:t>Supporting Emotional Literacy</a:t>
            </a:r>
            <a:endParaRPr lang="en-US" dirty="0"/>
          </a:p>
          <a:p>
            <a:pPr marL="293688" indent="-285750">
              <a:buFont typeface="Arial" panose="020B0604020202020204" pitchFamily="34" charset="0"/>
              <a:buChar char="•"/>
            </a:pPr>
            <a:r>
              <a:rPr lang="en-US" dirty="0">
                <a:hlinkClick r:id="rId11"/>
              </a:rPr>
              <a:t>Rules and Expectations</a:t>
            </a:r>
            <a:endParaRPr lang="en-US" dirty="0"/>
          </a:p>
          <a:p>
            <a:pPr marL="293688" indent="-285750">
              <a:buFont typeface="Arial" panose="020B0604020202020204" pitchFamily="34" charset="0"/>
              <a:buChar char="•"/>
            </a:pPr>
            <a:r>
              <a:rPr lang="en-US" dirty="0">
                <a:hlinkClick r:id="rId12"/>
              </a:rPr>
              <a:t>Communicating with Families</a:t>
            </a:r>
            <a:endParaRPr lang="en-US" dirty="0"/>
          </a:p>
        </p:txBody>
      </p:sp>
    </p:spTree>
    <p:custDataLst>
      <p:tags r:id="rId1"/>
    </p:custDataLst>
    <p:extLst>
      <p:ext uri="{BB962C8B-B14F-4D97-AF65-F5344CB8AC3E}">
        <p14:creationId xmlns:p14="http://schemas.microsoft.com/office/powerpoint/2010/main" val="3965619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7FD83-B489-F20A-675B-8A9113D4C969}"/>
              </a:ext>
            </a:extLst>
          </p:cNvPr>
          <p:cNvSpPr>
            <a:spLocks noGrp="1"/>
          </p:cNvSpPr>
          <p:nvPr>
            <p:ph type="title"/>
          </p:nvPr>
        </p:nvSpPr>
        <p:spPr/>
        <p:txBody>
          <a:bodyPr/>
          <a:lstStyle/>
          <a:p>
            <a:r>
              <a:rPr lang="en-US" sz="2800" dirty="0"/>
              <a:t>Educator Coach-Role Play</a:t>
            </a:r>
          </a:p>
        </p:txBody>
      </p:sp>
      <p:sp>
        <p:nvSpPr>
          <p:cNvPr id="8" name="Text Placeholder 7">
            <a:extLst>
              <a:ext uri="{FF2B5EF4-FFF2-40B4-BE49-F238E27FC236}">
                <a16:creationId xmlns:a16="http://schemas.microsoft.com/office/drawing/2014/main" id="{77C2AEA2-A72E-43B5-F897-98968629132A}"/>
              </a:ext>
            </a:extLst>
          </p:cNvPr>
          <p:cNvSpPr>
            <a:spLocks noGrp="1"/>
          </p:cNvSpPr>
          <p:nvPr>
            <p:ph type="body" sz="quarter" idx="10"/>
          </p:nvPr>
        </p:nvSpPr>
        <p:spPr>
          <a:xfrm>
            <a:off x="609602" y="1276350"/>
            <a:ext cx="3480260" cy="457200"/>
          </a:xfrm>
        </p:spPr>
        <p:txBody>
          <a:bodyPr/>
          <a:lstStyle/>
          <a:p>
            <a:r>
              <a:rPr lang="en-US" dirty="0"/>
              <a:t>Educator</a:t>
            </a:r>
          </a:p>
        </p:txBody>
      </p:sp>
      <p:sp>
        <p:nvSpPr>
          <p:cNvPr id="7" name="Text Placeholder 6">
            <a:extLst>
              <a:ext uri="{FF2B5EF4-FFF2-40B4-BE49-F238E27FC236}">
                <a16:creationId xmlns:a16="http://schemas.microsoft.com/office/drawing/2014/main" id="{C7FBBD3B-A698-08A8-DFF2-7FEFD6593143}"/>
              </a:ext>
            </a:extLst>
          </p:cNvPr>
          <p:cNvSpPr>
            <a:spLocks noGrp="1"/>
          </p:cNvSpPr>
          <p:nvPr>
            <p:ph type="body" idx="1"/>
          </p:nvPr>
        </p:nvSpPr>
        <p:spPr>
          <a:xfrm>
            <a:off x="625434" y="1702820"/>
            <a:ext cx="3464428" cy="661318"/>
          </a:xfrm>
        </p:spPr>
        <p:txBody>
          <a:bodyPr/>
          <a:lstStyle/>
          <a:p>
            <a:r>
              <a:rPr lang="en-US" sz="1400" dirty="0"/>
              <a:t>Complete </a:t>
            </a:r>
            <a:r>
              <a:rPr lang="en-US" sz="1400" i="1" dirty="0"/>
              <a:t>Video Analysis Framework Worksheet </a:t>
            </a:r>
          </a:p>
        </p:txBody>
      </p:sp>
      <p:sp>
        <p:nvSpPr>
          <p:cNvPr id="3" name="Text Placeholder 7">
            <a:extLst>
              <a:ext uri="{FF2B5EF4-FFF2-40B4-BE49-F238E27FC236}">
                <a16:creationId xmlns:a16="http://schemas.microsoft.com/office/drawing/2014/main" id="{1C45DD78-7674-3216-3E06-AC1D6B41AFDE}"/>
              </a:ext>
            </a:extLst>
          </p:cNvPr>
          <p:cNvSpPr txBox="1">
            <a:spLocks/>
          </p:cNvSpPr>
          <p:nvPr/>
        </p:nvSpPr>
        <p:spPr>
          <a:xfrm>
            <a:off x="4751712" y="1245620"/>
            <a:ext cx="1219198" cy="457200"/>
          </a:xfrm>
          <a:prstGeom prst="rect">
            <a:avLst/>
          </a:prstGeom>
          <a:noFill/>
          <a:ln>
            <a:noFill/>
          </a:ln>
        </p:spPr>
        <p:txBody>
          <a:bodyPr spcFirstLastPara="1" wrap="square" lIns="91425" tIns="0" rIns="91425" bIns="0" anchor="ctr" anchorCtr="0">
            <a:noAutofit/>
          </a:bodyPr>
          <a:lstStyle>
            <a:defPPr marR="0" lvl="0" algn="l" rtl="0">
              <a:lnSpc>
                <a:spcPct val="100000"/>
              </a:lnSpc>
              <a:spcBef>
                <a:spcPts val="0"/>
              </a:spcBef>
              <a:spcAft>
                <a:spcPts val="0"/>
              </a:spcAft>
            </a:defPPr>
            <a:lvl1pPr marL="6350" marR="0" lvl="0" indent="0" algn="l" rtl="0" eaLnBrk="1" hangingPunct="1">
              <a:lnSpc>
                <a:spcPct val="120000"/>
              </a:lnSpc>
              <a:spcBef>
                <a:spcPts val="600"/>
              </a:spcBef>
              <a:spcAft>
                <a:spcPts val="0"/>
              </a:spcAft>
              <a:buClr>
                <a:srgbClr val="626262"/>
              </a:buClr>
              <a:buSzPts val="1600"/>
              <a:buFont typeface="Arial"/>
              <a:buNone/>
              <a:tabLst>
                <a:tab pos="508000" algn="l"/>
              </a:tabLst>
              <a:defRPr sz="1600" b="1" i="0" u="none" strike="noStrike" cap="none">
                <a:solidFill>
                  <a:srgbClr val="626262"/>
                </a:solidFill>
                <a:latin typeface="Arial"/>
                <a:ea typeface="Arial"/>
                <a:cs typeface="Arial"/>
                <a:sym typeface="Arial"/>
              </a:defRPr>
            </a:lvl1pPr>
            <a:lvl2pPr marL="914400" marR="0" lvl="1"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L="2286000" marR="0" lvl="4"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L="2743200" marR="0" lvl="5"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eaLnBrk="1" hangingPunct="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dirty="0"/>
              <a:t>Coach</a:t>
            </a:r>
          </a:p>
        </p:txBody>
      </p:sp>
      <p:sp>
        <p:nvSpPr>
          <p:cNvPr id="4" name="Text Placeholder 6">
            <a:extLst>
              <a:ext uri="{FF2B5EF4-FFF2-40B4-BE49-F238E27FC236}">
                <a16:creationId xmlns:a16="http://schemas.microsoft.com/office/drawing/2014/main" id="{8D93803C-4919-2AA2-7314-1F15CC1A7FDE}"/>
              </a:ext>
            </a:extLst>
          </p:cNvPr>
          <p:cNvSpPr txBox="1">
            <a:spLocks/>
          </p:cNvSpPr>
          <p:nvPr/>
        </p:nvSpPr>
        <p:spPr>
          <a:xfrm>
            <a:off x="4751713" y="1702820"/>
            <a:ext cx="2185310" cy="6613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6350" marR="0" lvl="0" indent="0" algn="l" rtl="0" eaLnBrk="1" hangingPunct="1">
              <a:lnSpc>
                <a:spcPct val="120000"/>
              </a:lnSpc>
              <a:spcBef>
                <a:spcPts val="600"/>
              </a:spcBef>
              <a:spcAft>
                <a:spcPts val="0"/>
              </a:spcAft>
              <a:buClr>
                <a:srgbClr val="626262"/>
              </a:buClr>
              <a:buSzPts val="1600"/>
              <a:buFont typeface="Arial"/>
              <a:buNone/>
              <a:tabLst/>
              <a:defRPr sz="1600" b="0" i="0" u="none" strike="noStrike" cap="none">
                <a:solidFill>
                  <a:srgbClr val="626262"/>
                </a:solidFill>
                <a:latin typeface="Arial"/>
                <a:ea typeface="Arial"/>
                <a:cs typeface="Arial"/>
                <a:sym typeface="Arial"/>
              </a:defRPr>
            </a:lvl1pPr>
            <a:lvl2pPr marL="914400" marR="0" lvl="1"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2pPr>
            <a:lvl3pPr marL="1371600" marR="0" lvl="2"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3pPr>
            <a:lvl4pPr marL="1828800" marR="0" lvl="3"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4pPr>
            <a:lvl5pPr marL="2286000" marR="0" lvl="4" indent="-330200" algn="l" rtl="0" eaLnBrk="1" hangingPunct="1">
              <a:lnSpc>
                <a:spcPct val="120000"/>
              </a:lnSpc>
              <a:spcBef>
                <a:spcPts val="375"/>
              </a:spcBef>
              <a:spcAft>
                <a:spcPts val="0"/>
              </a:spcAft>
              <a:buClr>
                <a:srgbClr val="626262"/>
              </a:buClr>
              <a:buSzPts val="1600"/>
              <a:buFont typeface="Arial"/>
              <a:buChar char="•"/>
              <a:defRPr sz="1600" b="0" i="0" u="none" strike="noStrike" cap="none">
                <a:solidFill>
                  <a:srgbClr val="626262"/>
                </a:solidFill>
                <a:latin typeface="Arial"/>
                <a:ea typeface="Arial"/>
                <a:cs typeface="Arial"/>
                <a:sym typeface="Arial"/>
              </a:defRPr>
            </a:lvl5pPr>
            <a:lvl6pPr marL="2743200" marR="0" lvl="5"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r>
              <a:rPr lang="en-US" sz="1400" dirty="0"/>
              <a:t>Complete </a:t>
            </a:r>
            <a:r>
              <a:rPr lang="en-US" sz="1400" i="1" dirty="0"/>
              <a:t>Video Analysis Framework Worksheet </a:t>
            </a:r>
          </a:p>
        </p:txBody>
      </p:sp>
      <p:pic>
        <p:nvPicPr>
          <p:cNvPr id="5" name="Picture Placeholder 11" descr="Diagram, venn diagram&#10;&#10;Educator/Coach">
            <a:extLst>
              <a:ext uri="{FF2B5EF4-FFF2-40B4-BE49-F238E27FC236}">
                <a16:creationId xmlns:a16="http://schemas.microsoft.com/office/drawing/2014/main" id="{2B146CE3-814A-8477-F091-80887960BE96}"/>
              </a:ext>
            </a:extLst>
          </p:cNvPr>
          <p:cNvPicPr>
            <a:picLocks noChangeAspect="1"/>
          </p:cNvPicPr>
          <p:nvPr/>
        </p:nvPicPr>
        <p:blipFill rotWithShape="1">
          <a:blip r:embed="rId4"/>
          <a:srcRect l="-6976" t="-75389" r="-6976" b="-75389"/>
          <a:stretch/>
        </p:blipFill>
        <p:spPr>
          <a:xfrm>
            <a:off x="2148679" y="1276350"/>
            <a:ext cx="3646940" cy="4586213"/>
          </a:xfrm>
          <a:prstGeom prst="rect">
            <a:avLst/>
          </a:prstGeom>
        </p:spPr>
      </p:pic>
      <p:pic>
        <p:nvPicPr>
          <p:cNvPr id="2" name="Picture 1">
            <a:extLst>
              <a:ext uri="{FF2B5EF4-FFF2-40B4-BE49-F238E27FC236}">
                <a16:creationId xmlns:a16="http://schemas.microsoft.com/office/drawing/2014/main" id="{12D501EE-9BCF-EE9B-5A5D-E7607DF812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58723" y="232614"/>
            <a:ext cx="1906857" cy="2467696"/>
          </a:xfrm>
          <a:prstGeom prst="rect">
            <a:avLst/>
          </a:prstGeom>
          <a:ln>
            <a:solidFill>
              <a:schemeClr val="tx1"/>
            </a:solidFill>
          </a:ln>
        </p:spPr>
      </p:pic>
    </p:spTree>
    <p:custDataLst>
      <p:tags r:id="rId1"/>
    </p:custDataLst>
    <p:extLst>
      <p:ext uri="{BB962C8B-B14F-4D97-AF65-F5344CB8AC3E}">
        <p14:creationId xmlns:p14="http://schemas.microsoft.com/office/powerpoint/2010/main" val="2421026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1AF25-BA6C-7117-BB17-884DA31EC0FD}"/>
              </a:ext>
            </a:extLst>
          </p:cNvPr>
          <p:cNvSpPr>
            <a:spLocks noGrp="1"/>
          </p:cNvSpPr>
          <p:nvPr>
            <p:ph type="title"/>
          </p:nvPr>
        </p:nvSpPr>
        <p:spPr/>
        <p:txBody>
          <a:bodyPr/>
          <a:lstStyle/>
          <a:p>
            <a:r>
              <a:rPr lang="en-US" dirty="0"/>
              <a:t>Role Play Guide</a:t>
            </a:r>
          </a:p>
        </p:txBody>
      </p:sp>
      <p:sp>
        <p:nvSpPr>
          <p:cNvPr id="2" name="Text Placeholder 1">
            <a:extLst>
              <a:ext uri="{FF2B5EF4-FFF2-40B4-BE49-F238E27FC236}">
                <a16:creationId xmlns:a16="http://schemas.microsoft.com/office/drawing/2014/main" id="{92C5322D-B521-ED83-A190-FA4349642898}"/>
              </a:ext>
            </a:extLst>
          </p:cNvPr>
          <p:cNvSpPr>
            <a:spLocks noGrp="1"/>
          </p:cNvSpPr>
          <p:nvPr>
            <p:ph type="body" sz="quarter" idx="10"/>
          </p:nvPr>
        </p:nvSpPr>
        <p:spPr>
          <a:xfrm>
            <a:off x="1828799" y="1276350"/>
            <a:ext cx="6705601" cy="304800"/>
          </a:xfrm>
        </p:spPr>
        <p:txBody>
          <a:bodyPr/>
          <a:lstStyle/>
          <a:p>
            <a:r>
              <a:rPr lang="en-US" dirty="0"/>
              <a:t>Scaffolded conversation sequence</a:t>
            </a:r>
          </a:p>
        </p:txBody>
      </p:sp>
      <p:sp>
        <p:nvSpPr>
          <p:cNvPr id="3" name="Text Placeholder 2">
            <a:extLst>
              <a:ext uri="{FF2B5EF4-FFF2-40B4-BE49-F238E27FC236}">
                <a16:creationId xmlns:a16="http://schemas.microsoft.com/office/drawing/2014/main" id="{F6C3B225-C330-BB3C-2208-26ADC343B21F}"/>
              </a:ext>
            </a:extLst>
          </p:cNvPr>
          <p:cNvSpPr>
            <a:spLocks noGrp="1"/>
          </p:cNvSpPr>
          <p:nvPr>
            <p:ph type="body" idx="1"/>
          </p:nvPr>
        </p:nvSpPr>
        <p:spPr>
          <a:xfrm>
            <a:off x="1828799" y="1733550"/>
            <a:ext cx="6705602" cy="3124200"/>
          </a:xfrm>
        </p:spPr>
        <p:txBody>
          <a:bodyPr/>
          <a:lstStyle/>
          <a:p>
            <a:pPr marL="176213" lvl="1" indent="-163513" algn="l" rtl="0" fontAlgn="base">
              <a:buFont typeface="Arial" panose="020B0604020202020204" pitchFamily="34" charset="0"/>
              <a:buChar char="•"/>
            </a:pPr>
            <a:r>
              <a:rPr lang="en-US" b="0" i="0" u="none" strike="noStrike" dirty="0">
                <a:solidFill>
                  <a:srgbClr val="7A726E"/>
                </a:solidFill>
                <a:effectLst/>
                <a:latin typeface="Arial" panose="020B0604020202020204" pitchFamily="34" charset="0"/>
              </a:rPr>
              <a:t>Educator restates the f</a:t>
            </a:r>
            <a:r>
              <a:rPr lang="en-US" b="1" i="0" u="none" strike="noStrike" dirty="0">
                <a:solidFill>
                  <a:srgbClr val="7A726E"/>
                </a:solidFill>
                <a:effectLst/>
                <a:latin typeface="Arial" panose="020B0604020202020204" pitchFamily="34" charset="0"/>
              </a:rPr>
              <a:t>ocus</a:t>
            </a:r>
            <a:r>
              <a:rPr lang="en-US" b="0" i="0" u="none" strike="noStrike" dirty="0">
                <a:solidFill>
                  <a:srgbClr val="7A726E"/>
                </a:solidFill>
                <a:effectLst/>
                <a:latin typeface="Arial" panose="020B0604020202020204" pitchFamily="34" charset="0"/>
              </a:rPr>
              <a:t> and shares their </a:t>
            </a:r>
            <a:r>
              <a:rPr lang="en-US" b="1" i="0" u="none" strike="noStrike" dirty="0">
                <a:solidFill>
                  <a:srgbClr val="7A726E"/>
                </a:solidFill>
                <a:effectLst/>
                <a:latin typeface="Arial" panose="020B0604020202020204" pitchFamily="34" charset="0"/>
              </a:rPr>
              <a:t>observation</a:t>
            </a:r>
            <a:r>
              <a:rPr lang="en-US" b="0" i="0" u="none" strike="noStrike" dirty="0">
                <a:solidFill>
                  <a:srgbClr val="7A726E"/>
                </a:solidFill>
                <a:effectLst/>
                <a:latin typeface="Arial" panose="020B0604020202020204" pitchFamily="34" charset="0"/>
              </a:rPr>
              <a:t>s of their own practice.</a:t>
            </a:r>
          </a:p>
          <a:p>
            <a:pPr marL="176213" indent="-163513" fontAlgn="base">
              <a:buFont typeface="Arial" panose="020B0604020202020204" pitchFamily="34" charset="0"/>
              <a:buChar char="•"/>
            </a:pPr>
            <a:r>
              <a:rPr lang="en-US" b="0" i="0" u="none" strike="noStrike" dirty="0">
                <a:solidFill>
                  <a:srgbClr val="7A726E"/>
                </a:solidFill>
                <a:effectLst/>
                <a:latin typeface="Arial" panose="020B0604020202020204" pitchFamily="34" charset="0"/>
              </a:rPr>
              <a:t>Coach offers an </a:t>
            </a:r>
            <a:r>
              <a:rPr lang="en-US" b="1" i="0" u="none" strike="noStrike" dirty="0">
                <a:solidFill>
                  <a:srgbClr val="7A726E"/>
                </a:solidFill>
                <a:effectLst/>
                <a:latin typeface="Arial" panose="020B0604020202020204" pitchFamily="34" charset="0"/>
              </a:rPr>
              <a:t>encouraging strength</a:t>
            </a:r>
            <a:r>
              <a:rPr lang="en-US" b="0" i="0" u="none" strike="noStrike" dirty="0">
                <a:solidFill>
                  <a:srgbClr val="7A726E"/>
                </a:solidFill>
                <a:effectLst/>
                <a:latin typeface="Arial" panose="020B0604020202020204" pitchFamily="34" charset="0"/>
              </a:rPr>
              <a:t>.</a:t>
            </a:r>
          </a:p>
          <a:p>
            <a:pPr marL="176213" indent="-163513" fontAlgn="base">
              <a:buFont typeface="Arial" panose="020B0604020202020204" pitchFamily="34" charset="0"/>
              <a:buChar char="•"/>
            </a:pPr>
            <a:r>
              <a:rPr lang="en-US" dirty="0">
                <a:solidFill>
                  <a:srgbClr val="7A726E"/>
                </a:solidFill>
                <a:latin typeface="Arial" panose="020B0604020202020204" pitchFamily="34" charset="0"/>
              </a:rPr>
              <a:t>Educator shares reflections on possible </a:t>
            </a:r>
            <a:r>
              <a:rPr lang="en-US" b="1" dirty="0">
                <a:solidFill>
                  <a:srgbClr val="7A726E"/>
                </a:solidFill>
                <a:latin typeface="Arial" panose="020B0604020202020204" pitchFamily="34" charset="0"/>
              </a:rPr>
              <a:t>implicit biases.</a:t>
            </a:r>
          </a:p>
          <a:p>
            <a:pPr marL="176213" indent="-163513" fontAlgn="base">
              <a:buFont typeface="Arial" panose="020B0604020202020204" pitchFamily="34" charset="0"/>
              <a:buChar char="•"/>
            </a:pPr>
            <a:r>
              <a:rPr lang="en-US" dirty="0">
                <a:solidFill>
                  <a:srgbClr val="7A726E"/>
                </a:solidFill>
                <a:latin typeface="Arial" panose="020B0604020202020204" pitchFamily="34" charset="0"/>
              </a:rPr>
              <a:t>Coach </a:t>
            </a:r>
            <a:r>
              <a:rPr lang="en-US" b="1" dirty="0">
                <a:solidFill>
                  <a:srgbClr val="7A726E"/>
                </a:solidFill>
                <a:latin typeface="Arial" panose="020B0604020202020204" pitchFamily="34" charset="0"/>
              </a:rPr>
              <a:t>offers alternative practice and wonder.</a:t>
            </a:r>
          </a:p>
          <a:p>
            <a:pPr marL="176213" indent="-163513" fontAlgn="base">
              <a:buFont typeface="Arial" panose="020B0604020202020204" pitchFamily="34" charset="0"/>
              <a:buChar char="•"/>
            </a:pPr>
            <a:r>
              <a:rPr lang="en-US" i="0" u="none" strike="noStrike" dirty="0">
                <a:solidFill>
                  <a:srgbClr val="7A726E"/>
                </a:solidFill>
                <a:effectLst/>
                <a:latin typeface="Arial" panose="020B0604020202020204" pitchFamily="34" charset="0"/>
              </a:rPr>
              <a:t>Educator</a:t>
            </a:r>
            <a:r>
              <a:rPr lang="en-US" b="1" i="0" u="none" strike="noStrike" dirty="0">
                <a:solidFill>
                  <a:srgbClr val="7A726E"/>
                </a:solidFill>
                <a:effectLst/>
                <a:latin typeface="Arial" panose="020B0604020202020204" pitchFamily="34" charset="0"/>
              </a:rPr>
              <a:t> </a:t>
            </a:r>
            <a:r>
              <a:rPr lang="en-US" dirty="0">
                <a:solidFill>
                  <a:srgbClr val="7A726E"/>
                </a:solidFill>
                <a:latin typeface="Arial" panose="020B0604020202020204" pitchFamily="34" charset="0"/>
              </a:rPr>
              <a:t>offers their </a:t>
            </a:r>
            <a:r>
              <a:rPr lang="en-US" b="1" dirty="0">
                <a:solidFill>
                  <a:srgbClr val="7A726E"/>
                </a:solidFill>
                <a:latin typeface="Arial" panose="020B0604020202020204" pitchFamily="34" charset="0"/>
              </a:rPr>
              <a:t>interpretation. </a:t>
            </a:r>
          </a:p>
          <a:p>
            <a:pPr marL="176213" indent="-163513" fontAlgn="base">
              <a:buFont typeface="Arial" panose="020B0604020202020204" pitchFamily="34" charset="0"/>
              <a:buChar char="•"/>
            </a:pPr>
            <a:r>
              <a:rPr lang="en-US" b="1" i="0" u="none" strike="noStrike" dirty="0">
                <a:solidFill>
                  <a:srgbClr val="7A726E"/>
                </a:solidFill>
                <a:effectLst/>
                <a:latin typeface="Arial" panose="020B0604020202020204" pitchFamily="34" charset="0"/>
              </a:rPr>
              <a:t>Coach asks about any goals and offers encouragement.</a:t>
            </a:r>
          </a:p>
          <a:p>
            <a:pPr marL="176213" indent="-163513" fontAlgn="base">
              <a:buFont typeface="Arial" panose="020B0604020202020204" pitchFamily="34" charset="0"/>
              <a:buChar char="•"/>
            </a:pPr>
            <a:r>
              <a:rPr lang="en-US" dirty="0">
                <a:solidFill>
                  <a:srgbClr val="7A726E"/>
                </a:solidFill>
                <a:latin typeface="Arial" panose="020B0604020202020204" pitchFamily="34" charset="0"/>
              </a:rPr>
              <a:t>Educator discusses their </a:t>
            </a:r>
            <a:r>
              <a:rPr lang="en-US" b="1" dirty="0">
                <a:solidFill>
                  <a:srgbClr val="7A726E"/>
                </a:solidFill>
                <a:latin typeface="Arial" panose="020B0604020202020204" pitchFamily="34" charset="0"/>
              </a:rPr>
              <a:t>plan to disrupt bias and improve practice.</a:t>
            </a:r>
          </a:p>
          <a:p>
            <a:pPr marL="176213" indent="-163513" fontAlgn="base">
              <a:buFont typeface="Arial" panose="020B0604020202020204" pitchFamily="34" charset="0"/>
              <a:buChar char="•"/>
            </a:pPr>
            <a:r>
              <a:rPr lang="en-US" b="1" dirty="0">
                <a:solidFill>
                  <a:srgbClr val="7A726E"/>
                </a:solidFill>
                <a:latin typeface="Arial" panose="020B0604020202020204" pitchFamily="34" charset="0"/>
              </a:rPr>
              <a:t>Coach ends with an encouraging strength</a:t>
            </a:r>
            <a:r>
              <a:rPr lang="en-US" b="1" dirty="0">
                <a:latin typeface="Arial" panose="020B0604020202020204" pitchFamily="34" charset="0"/>
              </a:rPr>
              <a:t>.</a:t>
            </a:r>
          </a:p>
        </p:txBody>
      </p:sp>
    </p:spTree>
    <p:custDataLst>
      <p:tags r:id="rId1"/>
    </p:custDataLst>
    <p:extLst>
      <p:ext uri="{BB962C8B-B14F-4D97-AF65-F5344CB8AC3E}">
        <p14:creationId xmlns:p14="http://schemas.microsoft.com/office/powerpoint/2010/main" val="3443198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A7FA-0705-C243-74B8-79EBF2CA4A29}"/>
              </a:ext>
            </a:extLst>
          </p:cNvPr>
          <p:cNvSpPr>
            <a:spLocks noGrp="1"/>
          </p:cNvSpPr>
          <p:nvPr>
            <p:ph type="title"/>
          </p:nvPr>
        </p:nvSpPr>
        <p:spPr/>
        <p:txBody>
          <a:bodyPr/>
          <a:lstStyle/>
          <a:p>
            <a:r>
              <a:rPr lang="en-US"/>
              <a:t>Formative Feedback	</a:t>
            </a:r>
          </a:p>
        </p:txBody>
      </p:sp>
      <p:sp>
        <p:nvSpPr>
          <p:cNvPr id="3" name="Text Placeholder 2">
            <a:extLst>
              <a:ext uri="{FF2B5EF4-FFF2-40B4-BE49-F238E27FC236}">
                <a16:creationId xmlns:a16="http://schemas.microsoft.com/office/drawing/2014/main" id="{1EF6F101-AD0A-3912-B818-3FEFFE424986}"/>
              </a:ext>
            </a:extLst>
          </p:cNvPr>
          <p:cNvSpPr>
            <a:spLocks noGrp="1"/>
          </p:cNvSpPr>
          <p:nvPr>
            <p:ph type="body" idx="1"/>
          </p:nvPr>
        </p:nvSpPr>
        <p:spPr>
          <a:xfrm>
            <a:off x="1363611" y="1169120"/>
            <a:ext cx="7179632" cy="3341497"/>
          </a:xfrm>
        </p:spPr>
        <p:txBody>
          <a:bodyPr/>
          <a:lstStyle/>
          <a:p>
            <a:pPr marL="346075" indent="-285750" algn="l" rtl="0" fontAlgn="base">
              <a:buFont typeface="Arial" panose="020B0604020202020204" pitchFamily="34" charset="0"/>
              <a:buChar char="•"/>
            </a:pPr>
            <a:r>
              <a:rPr lang="en-US" b="0" i="0" u="none" strike="noStrike" dirty="0">
                <a:solidFill>
                  <a:srgbClr val="7A726E"/>
                </a:solidFill>
                <a:effectLst/>
                <a:latin typeface="Arial" panose="020B0604020202020204" pitchFamily="34" charset="0"/>
              </a:rPr>
              <a:t>Positive observations (e.g., “You did a great job getting down to the child’s level and making eye contact, which they smiled at.”)</a:t>
            </a:r>
            <a:endParaRPr lang="en-US" b="0" i="0" dirty="0">
              <a:solidFill>
                <a:srgbClr val="7A726E"/>
              </a:solidFill>
              <a:effectLst/>
              <a:latin typeface="Arial" panose="020B0604020202020204" pitchFamily="34" charset="0"/>
            </a:endParaRPr>
          </a:p>
          <a:p>
            <a:pPr marL="346075" indent="-285750" algn="l" rtl="0" fontAlgn="base">
              <a:buFont typeface="Arial" panose="020B0604020202020204" pitchFamily="34" charset="0"/>
              <a:buChar char="•"/>
            </a:pPr>
            <a:r>
              <a:rPr lang="en-US" b="0" i="0" u="none" strike="noStrike" dirty="0">
                <a:solidFill>
                  <a:srgbClr val="7A726E"/>
                </a:solidFill>
                <a:effectLst/>
                <a:latin typeface="Arial" panose="020B0604020202020204" pitchFamily="34" charset="0"/>
              </a:rPr>
              <a:t>Connections to content (e.g., “Including ‘eager’ along with ‘disappointed’ and ‘frustrated’ was a great expansion of their positive emotional vocabulary.”)</a:t>
            </a:r>
            <a:r>
              <a:rPr lang="en-US" b="0" i="0" dirty="0">
                <a:solidFill>
                  <a:srgbClr val="7A726E"/>
                </a:solidFill>
                <a:effectLst/>
                <a:latin typeface="Arial" panose="020B0604020202020204" pitchFamily="34" charset="0"/>
              </a:rPr>
              <a:t>​</a:t>
            </a:r>
          </a:p>
          <a:p>
            <a:pPr marL="346075" indent="-285750" algn="l" rtl="0" fontAlgn="base">
              <a:buFont typeface="Arial" panose="020B0604020202020204" pitchFamily="34" charset="0"/>
              <a:buChar char="•"/>
            </a:pPr>
            <a:r>
              <a:rPr lang="en-US" b="0" i="0" u="none" strike="noStrike" dirty="0">
                <a:solidFill>
                  <a:srgbClr val="7A726E"/>
                </a:solidFill>
                <a:effectLst/>
                <a:latin typeface="Arial" panose="020B0604020202020204" pitchFamily="34" charset="0"/>
              </a:rPr>
              <a:t>Alternative practice (e.g., “I wonder how </a:t>
            </a:r>
            <a:r>
              <a:rPr lang="en-US" dirty="0">
                <a:solidFill>
                  <a:srgbClr val="7A726E"/>
                </a:solidFill>
                <a:latin typeface="Arial" panose="020B0604020202020204" pitchFamily="34" charset="0"/>
              </a:rPr>
              <a:t>he would respond if, instead of telling him what you see in his painting, you asked him ‘what’s going on here?’</a:t>
            </a:r>
            <a:r>
              <a:rPr lang="en-US" b="0" i="0" u="none" strike="noStrike" dirty="0">
                <a:solidFill>
                  <a:srgbClr val="7A726E"/>
                </a:solidFill>
                <a:effectLst/>
                <a:latin typeface="Arial" panose="020B0604020202020204" pitchFamily="34" charset="0"/>
              </a:rPr>
              <a:t>”)</a:t>
            </a:r>
            <a:r>
              <a:rPr lang="en-US" b="0" i="0" dirty="0">
                <a:solidFill>
                  <a:srgbClr val="7A726E"/>
                </a:solidFill>
                <a:effectLst/>
                <a:latin typeface="Arial" panose="020B0604020202020204" pitchFamily="34" charset="0"/>
              </a:rPr>
              <a:t>​</a:t>
            </a:r>
          </a:p>
          <a:p>
            <a:pPr marL="346075" indent="-285750" algn="l" rtl="0" fontAlgn="base">
              <a:buFont typeface="Arial" panose="020B0604020202020204" pitchFamily="34" charset="0"/>
              <a:buChar char="•"/>
            </a:pPr>
            <a:r>
              <a:rPr lang="en-US" b="0" i="0" u="none" strike="noStrike" dirty="0">
                <a:solidFill>
                  <a:srgbClr val="7A726E"/>
                </a:solidFill>
                <a:effectLst/>
                <a:latin typeface="Arial" panose="020B0604020202020204" pitchFamily="34" charset="0"/>
              </a:rPr>
              <a:t>Wonder (e.g., “I wonder what else you might 'do' to practice emotional literacy.”)</a:t>
            </a:r>
            <a:r>
              <a:rPr lang="en-US" b="0" i="0" dirty="0">
                <a:solidFill>
                  <a:srgbClr val="7A726E"/>
                </a:solidFill>
                <a:effectLst/>
                <a:latin typeface="Arial" panose="020B0604020202020204" pitchFamily="34" charset="0"/>
              </a:rPr>
              <a:t>​</a:t>
            </a:r>
          </a:p>
          <a:p>
            <a:pPr marL="346075" indent="-285750" algn="l" rtl="0" fontAlgn="base">
              <a:buFont typeface="Arial" panose="020B0604020202020204" pitchFamily="34" charset="0"/>
              <a:buChar char="•"/>
            </a:pPr>
            <a:r>
              <a:rPr lang="en-US" b="0" i="0" u="none" strike="noStrike" dirty="0">
                <a:solidFill>
                  <a:srgbClr val="7A726E"/>
                </a:solidFill>
                <a:effectLst/>
                <a:latin typeface="Arial" panose="020B0604020202020204" pitchFamily="34" charset="0"/>
              </a:rPr>
              <a:t>Encouragement (e.g., “It will be super to see what your next steps are!”)</a:t>
            </a:r>
            <a:endParaRPr lang="en-US" b="0" i="0" dirty="0">
              <a:solidFill>
                <a:srgbClr val="7A726E"/>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118779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77E985-0C34-9FC8-39AB-C28DEAC14060}"/>
              </a:ext>
            </a:extLst>
          </p:cNvPr>
          <p:cNvSpPr>
            <a:spLocks noGrp="1"/>
          </p:cNvSpPr>
          <p:nvPr>
            <p:ph type="body" idx="2"/>
          </p:nvPr>
        </p:nvSpPr>
        <p:spPr>
          <a:xfrm>
            <a:off x="4572000" y="1047750"/>
            <a:ext cx="4486897" cy="3429000"/>
          </a:xfrm>
        </p:spPr>
        <p:txBody>
          <a:bodyPr/>
          <a:lstStyle/>
          <a:p>
            <a:pPr marL="346075" indent="-285750">
              <a:buFont typeface="Arial" panose="020B0604020202020204" pitchFamily="34" charset="0"/>
              <a:buChar char="•"/>
            </a:pPr>
            <a:r>
              <a:rPr lang="en-US" sz="1500" dirty="0"/>
              <a:t>How do you understand the Video Analysis Framework (VAF) now?</a:t>
            </a:r>
          </a:p>
          <a:p>
            <a:pPr marL="346075" indent="-285750">
              <a:buFont typeface="Arial" panose="020B0604020202020204" pitchFamily="34" charset="0"/>
              <a:buChar char="•"/>
            </a:pPr>
            <a:r>
              <a:rPr lang="en-US" sz="1500" dirty="0"/>
              <a:t>How did it feel being in the educator role?</a:t>
            </a:r>
          </a:p>
          <a:p>
            <a:pPr marL="346075" indent="-285750">
              <a:buFont typeface="Arial" panose="020B0604020202020204" pitchFamily="34" charset="0"/>
              <a:buChar char="•"/>
            </a:pPr>
            <a:r>
              <a:rPr lang="en-US" sz="1500" dirty="0"/>
              <a:t>How did it feel being in the coach role?</a:t>
            </a:r>
          </a:p>
          <a:p>
            <a:pPr marL="346075" indent="-285750">
              <a:buFont typeface="Arial" panose="020B0604020202020204" pitchFamily="34" charset="0"/>
              <a:buChar char="•"/>
            </a:pPr>
            <a:r>
              <a:rPr lang="en-US" sz="1500" dirty="0"/>
              <a:t>What helped you feel like you could improve your practice as the educator?</a:t>
            </a:r>
          </a:p>
          <a:p>
            <a:pPr marL="346075" indent="-285750">
              <a:buFont typeface="Arial" panose="020B0604020202020204" pitchFamily="34" charset="0"/>
              <a:buChar char="•"/>
            </a:pPr>
            <a:r>
              <a:rPr lang="en-US" sz="1500" dirty="0"/>
              <a:t>What helped you feel like you could support the educator as a coach?</a:t>
            </a:r>
          </a:p>
          <a:p>
            <a:pPr marL="346075" indent="-285750">
              <a:buFont typeface="Arial" panose="020B0604020202020204" pitchFamily="34" charset="0"/>
              <a:buChar char="•"/>
            </a:pPr>
            <a:r>
              <a:rPr lang="en-US" sz="1500" dirty="0"/>
              <a:t>What else do you wonder about?</a:t>
            </a:r>
          </a:p>
          <a:p>
            <a:endParaRPr lang="en-US" sz="1500" dirty="0"/>
          </a:p>
        </p:txBody>
      </p:sp>
      <p:pic>
        <p:nvPicPr>
          <p:cNvPr id="5" name="Picture 4">
            <a:extLst>
              <a:ext uri="{FF2B5EF4-FFF2-40B4-BE49-F238E27FC236}">
                <a16:creationId xmlns:a16="http://schemas.microsoft.com/office/drawing/2014/main" id="{35508288-A2CD-7F41-E82B-534F1E4D2D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1463756"/>
            <a:ext cx="3098732" cy="3679744"/>
          </a:xfrm>
          <a:prstGeom prst="rect">
            <a:avLst/>
          </a:prstGeom>
        </p:spPr>
      </p:pic>
      <p:sp>
        <p:nvSpPr>
          <p:cNvPr id="7" name="Title 6">
            <a:extLst>
              <a:ext uri="{FF2B5EF4-FFF2-40B4-BE49-F238E27FC236}">
                <a16:creationId xmlns:a16="http://schemas.microsoft.com/office/drawing/2014/main" id="{CF16E43E-835C-DF29-B41E-94D146A21B3C}"/>
              </a:ext>
            </a:extLst>
          </p:cNvPr>
          <p:cNvSpPr>
            <a:spLocks noGrp="1"/>
          </p:cNvSpPr>
          <p:nvPr>
            <p:ph type="title"/>
          </p:nvPr>
        </p:nvSpPr>
        <p:spPr>
          <a:xfrm>
            <a:off x="4749800" y="404347"/>
            <a:ext cx="4222320" cy="895064"/>
          </a:xfrm>
        </p:spPr>
        <p:txBody>
          <a:bodyPr/>
          <a:lstStyle/>
          <a:p>
            <a:pPr rtl="0" eaLnBrk="1" hangingPunct="1"/>
            <a:r>
              <a:rPr lang="en-US" sz="3200" i="0" baseline="0" dirty="0">
                <a:effectLst/>
                <a:latin typeface="Arial" panose="020B0604020202020204" pitchFamily="34" charset="0"/>
                <a:ea typeface="Arial" panose="020B0604020202020204" pitchFamily="34" charset="0"/>
                <a:cs typeface="Arial" panose="020B0604020202020204" pitchFamily="34" charset="0"/>
              </a:rPr>
              <a:t>Pulling it all together</a:t>
            </a:r>
            <a:endParaRPr lang="en-US" sz="3200" dirty="0">
              <a:effectLst/>
            </a:endParaRPr>
          </a:p>
          <a:p>
            <a:endParaRPr lang="es-ES_tradnl" dirty="0"/>
          </a:p>
        </p:txBody>
      </p:sp>
    </p:spTree>
    <p:custDataLst>
      <p:tags r:id="rId1"/>
    </p:custDataLst>
    <p:extLst>
      <p:ext uri="{BB962C8B-B14F-4D97-AF65-F5344CB8AC3E}">
        <p14:creationId xmlns:p14="http://schemas.microsoft.com/office/powerpoint/2010/main" val="2031924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BB4DFB-6E9E-26C8-6C79-97C7A3DFF246}"/>
              </a:ext>
            </a:extLst>
          </p:cNvPr>
          <p:cNvSpPr>
            <a:spLocks noGrp="1"/>
          </p:cNvSpPr>
          <p:nvPr>
            <p:ph type="title"/>
          </p:nvPr>
        </p:nvSpPr>
        <p:spPr/>
        <p:txBody>
          <a:bodyPr/>
          <a:lstStyle/>
          <a:p>
            <a:r>
              <a:rPr lang="en-US" dirty="0"/>
              <a:t>References</a:t>
            </a:r>
            <a:endParaRPr lang="es-ES_tradnl" dirty="0"/>
          </a:p>
        </p:txBody>
      </p:sp>
      <p:sp>
        <p:nvSpPr>
          <p:cNvPr id="3" name="Text Placeholder 2">
            <a:extLst>
              <a:ext uri="{FF2B5EF4-FFF2-40B4-BE49-F238E27FC236}">
                <a16:creationId xmlns:a16="http://schemas.microsoft.com/office/drawing/2014/main" id="{BA23AF77-CBD3-AB2B-1F56-E35ABAEBEE21}"/>
              </a:ext>
            </a:extLst>
          </p:cNvPr>
          <p:cNvSpPr>
            <a:spLocks noGrp="1"/>
          </p:cNvSpPr>
          <p:nvPr>
            <p:ph type="body" idx="1"/>
          </p:nvPr>
        </p:nvSpPr>
        <p:spPr>
          <a:xfrm>
            <a:off x="580340" y="1192657"/>
            <a:ext cx="7342021" cy="3687318"/>
          </a:xfrm>
        </p:spPr>
        <p:txBody>
          <a:bodyPr/>
          <a:lstStyle/>
          <a:p>
            <a:pPr marL="460375" indent="-460375">
              <a:lnSpc>
                <a:spcPct val="114999"/>
              </a:lnSpc>
              <a:buClr>
                <a:schemeClr val="dk1"/>
              </a:buClr>
            </a:pPr>
            <a:r>
              <a:rPr lang="en-US" sz="1600" b="0" dirty="0" err="1">
                <a:highlight>
                  <a:srgbClr val="FFFFFF"/>
                </a:highlight>
              </a:rPr>
              <a:t>Derman</a:t>
            </a:r>
            <a:r>
              <a:rPr lang="en-US" sz="1600" b="0" dirty="0">
                <a:highlight>
                  <a:srgbClr val="FFFFFF"/>
                </a:highlight>
              </a:rPr>
              <a:t>-Sparks, L., J.O. Edwards, &amp; C.M. Goins (2020). </a:t>
            </a:r>
            <a:r>
              <a:rPr lang="en-US" sz="1600" b="0" i="1" dirty="0">
                <a:highlight>
                  <a:srgbClr val="FFFFFF"/>
                </a:highlight>
              </a:rPr>
              <a:t>Anti-bias education for young children &amp; ourselves. </a:t>
            </a:r>
            <a:r>
              <a:rPr lang="en-US" sz="1600" b="0" i="0" dirty="0">
                <a:highlight>
                  <a:srgbClr val="FFFFFF"/>
                </a:highlight>
              </a:rPr>
              <a:t>Washington D.C.: NAEYC.</a:t>
            </a:r>
          </a:p>
          <a:p>
            <a:pPr marL="460375" indent="-460375">
              <a:lnSpc>
                <a:spcPct val="114999"/>
              </a:lnSpc>
              <a:buClr>
                <a:schemeClr val="dk1"/>
              </a:buClr>
            </a:pPr>
            <a:r>
              <a:rPr lang="en-US" dirty="0">
                <a:effectLst/>
                <a:latin typeface="Arial" panose="020B0604020202020204" pitchFamily="34" charset="0"/>
              </a:rPr>
              <a:t>Packard, M. Brennan, C. Joseph, G., Emerson-Hoss, K. (2021). The power of video analysis: Developing</a:t>
            </a:r>
            <a:br>
              <a:rPr lang="en-US" dirty="0"/>
            </a:br>
            <a:r>
              <a:rPr lang="en-US" dirty="0">
                <a:effectLst/>
                <a:latin typeface="Arial" panose="020B0604020202020204" pitchFamily="34" charset="0"/>
              </a:rPr>
              <a:t>professional vision and anti-bias practices for pre- and in-service teachers. </a:t>
            </a:r>
            <a:r>
              <a:rPr lang="en-US" i="1" dirty="0">
                <a:effectLst/>
                <a:latin typeface="Arial" panose="020B0604020202020204" pitchFamily="34" charset="0"/>
              </a:rPr>
              <a:t>Young Children, 77</a:t>
            </a:r>
            <a:r>
              <a:rPr lang="en-US" dirty="0">
                <a:effectLst/>
                <a:latin typeface="Arial" panose="020B0604020202020204" pitchFamily="34" charset="0"/>
              </a:rPr>
              <a:t>(1) https://</a:t>
            </a:r>
            <a:r>
              <a:rPr lang="en-US" dirty="0">
                <a:effectLst/>
                <a:latin typeface="Arial" panose="020B0604020202020204" pitchFamily="34" charset="0"/>
                <a:hlinkClick r:id="rId3"/>
              </a:rPr>
              <a:t>www.naeyc.org/resources/pubs/yc/spring2022</a:t>
            </a:r>
            <a:endParaRPr lang="en-US" dirty="0">
              <a:effectLst/>
              <a:latin typeface="Arial" panose="020B0604020202020204" pitchFamily="34" charset="0"/>
            </a:endParaRPr>
          </a:p>
          <a:p>
            <a:pPr marL="460375" indent="-460375">
              <a:lnSpc>
                <a:spcPct val="114999"/>
              </a:lnSpc>
              <a:buClr>
                <a:schemeClr val="dk1"/>
              </a:buClr>
            </a:pPr>
            <a:r>
              <a:rPr lang="en-US" sz="1600" b="0" dirty="0">
                <a:highlight>
                  <a:srgbClr val="FFFFFF"/>
                </a:highlight>
              </a:rPr>
              <a:t>NAEYC (2020). Developmentally appropriate practice position statement. </a:t>
            </a:r>
            <a:r>
              <a:rPr lang="en-US" sz="1600" b="0" dirty="0">
                <a:highlight>
                  <a:srgbClr val="FFFFFF"/>
                </a:highlight>
                <a:hlinkClick r:id="rId4"/>
              </a:rPr>
              <a:t>https://www.naeyc.org/resources/position-statements/dap/contents</a:t>
            </a:r>
            <a:endParaRPr lang="en-US" sz="1600" b="0" dirty="0">
              <a:highlight>
                <a:srgbClr val="FFFFFF"/>
              </a:highlight>
            </a:endParaRPr>
          </a:p>
          <a:p>
            <a:pPr marL="460375" indent="-460375">
              <a:lnSpc>
                <a:spcPct val="114999"/>
              </a:lnSpc>
              <a:buClr>
                <a:schemeClr val="dk1"/>
              </a:buClr>
            </a:pPr>
            <a:r>
              <a:rPr lang="en-US" dirty="0"/>
              <a:t>National Association for the Education of Young Children (2019). Advancing equity in early childhood education position statement. </a:t>
            </a:r>
            <a:r>
              <a:rPr lang="en-US" dirty="0">
                <a:hlinkClick r:id="rId5"/>
              </a:rPr>
              <a:t>https://www.naeyc.org/resources/position-statements/equity</a:t>
            </a:r>
            <a:r>
              <a:rPr lang="en-US" dirty="0"/>
              <a:t> </a:t>
            </a:r>
          </a:p>
          <a:p>
            <a:endParaRPr lang="es-ES_tradnl" dirty="0"/>
          </a:p>
        </p:txBody>
      </p:sp>
    </p:spTree>
    <p:custDataLst>
      <p:tags r:id="rId1"/>
    </p:custDataLst>
    <p:extLst>
      <p:ext uri="{BB962C8B-B14F-4D97-AF65-F5344CB8AC3E}">
        <p14:creationId xmlns:p14="http://schemas.microsoft.com/office/powerpoint/2010/main" val="73712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CF49A9-1122-E64D-A8C2-689F7BDEECBD}"/>
              </a:ext>
            </a:extLst>
          </p:cNvPr>
          <p:cNvSpPr>
            <a:spLocks noGrp="1"/>
          </p:cNvSpPr>
          <p:nvPr>
            <p:ph type="title"/>
          </p:nvPr>
        </p:nvSpPr>
        <p:spPr/>
        <p:txBody>
          <a:bodyPr/>
          <a:lstStyle/>
          <a:p>
            <a:r>
              <a:rPr lang="en-US" sz="2000"/>
              <a:t>Introduction to the Video Analysis Framework</a:t>
            </a:r>
          </a:p>
        </p:txBody>
      </p:sp>
      <p:sp>
        <p:nvSpPr>
          <p:cNvPr id="2" name="Text Placeholder 1">
            <a:extLst>
              <a:ext uri="{FF2B5EF4-FFF2-40B4-BE49-F238E27FC236}">
                <a16:creationId xmlns:a16="http://schemas.microsoft.com/office/drawing/2014/main" id="{C3EB55B4-5DEC-3D37-E2E1-BBA95780EA6D}"/>
              </a:ext>
            </a:extLst>
          </p:cNvPr>
          <p:cNvSpPr>
            <a:spLocks noGrp="1"/>
          </p:cNvSpPr>
          <p:nvPr>
            <p:ph type="body" idx="1"/>
          </p:nvPr>
        </p:nvSpPr>
        <p:spPr/>
        <p:txBody>
          <a:bodyPr/>
          <a:lstStyle/>
          <a:p>
            <a:pPr algn="l" rtl="0" fontAlgn="base"/>
            <a:r>
              <a:rPr lang="en-US" b="0" i="0" u="none" strike="noStrike">
                <a:solidFill>
                  <a:srgbClr val="FFFFFF"/>
                </a:solidFill>
                <a:effectLst/>
                <a:latin typeface="Arial" panose="020B0604020202020204" pitchFamily="34" charset="0"/>
              </a:rPr>
              <a:t>What is going on here?</a:t>
            </a:r>
            <a:r>
              <a:rPr lang="en-US" b="0" i="0">
                <a:solidFill>
                  <a:srgbClr val="2F2F2F"/>
                </a:solidFill>
                <a:effectLst/>
                <a:latin typeface="Arial" panose="020B0604020202020204" pitchFamily="34" charset="0"/>
              </a:rPr>
              <a:t>​</a:t>
            </a:r>
            <a:endParaRPr lang="en-US" b="0" i="0">
              <a:solidFill>
                <a:srgbClr val="2F2F2F"/>
              </a:solidFill>
              <a:effectLst/>
              <a:latin typeface="Segoe UI" panose="020B0502040204020203" pitchFamily="34" charset="0"/>
            </a:endParaRPr>
          </a:p>
          <a:p>
            <a:pPr algn="l" rtl="0" fontAlgn="base"/>
            <a:r>
              <a:rPr lang="en-US" b="0" i="0" u="none" strike="noStrike">
                <a:solidFill>
                  <a:srgbClr val="FFFFFF"/>
                </a:solidFill>
                <a:effectLst/>
                <a:latin typeface="Arial" panose="020B0604020202020204" pitchFamily="34" charset="0"/>
              </a:rPr>
              <a:t>What do you see that tells you that?</a:t>
            </a:r>
            <a:r>
              <a:rPr lang="en-US" b="0" i="0">
                <a:solidFill>
                  <a:srgbClr val="2F2F2F"/>
                </a:solidFill>
                <a:effectLst/>
                <a:latin typeface="Arial" panose="020B0604020202020204" pitchFamily="34" charset="0"/>
              </a:rPr>
              <a:t>​</a:t>
            </a:r>
            <a:endParaRPr lang="en-US" b="0" i="0">
              <a:solidFill>
                <a:srgbClr val="2F2F2F"/>
              </a:solidFill>
              <a:effectLst/>
              <a:latin typeface="Segoe UI" panose="020B0502040204020203" pitchFamily="34" charset="0"/>
            </a:endParaRPr>
          </a:p>
          <a:p>
            <a:pPr algn="l" rtl="0" fontAlgn="base"/>
            <a:r>
              <a:rPr lang="en-US" b="0" i="0" u="none" strike="noStrike">
                <a:solidFill>
                  <a:srgbClr val="FFFFFF"/>
                </a:solidFill>
                <a:effectLst/>
                <a:latin typeface="Arial" panose="020B0604020202020204" pitchFamily="34" charset="0"/>
              </a:rPr>
              <a:t>What else do you notice?</a:t>
            </a:r>
            <a:endParaRPr lang="en-US" b="0" i="0">
              <a:solidFill>
                <a:srgbClr val="2F2F2F"/>
              </a:solidFill>
              <a:effectLst/>
              <a:latin typeface="Segoe UI" panose="020B0502040204020203" pitchFamily="34" charset="0"/>
            </a:endParaRPr>
          </a:p>
          <a:p>
            <a:endParaRPr lang="en-US"/>
          </a:p>
        </p:txBody>
      </p:sp>
      <p:pic>
        <p:nvPicPr>
          <p:cNvPr id="7" name="Picture Placeholder 6">
            <a:extLst>
              <a:ext uri="{FF2B5EF4-FFF2-40B4-BE49-F238E27FC236}">
                <a16:creationId xmlns:a16="http://schemas.microsoft.com/office/drawing/2014/main" id="{C0901B16-EA71-066A-EE73-B22BBD32A502}"/>
              </a:ext>
              <a:ext uri="{C183D7F6-B498-43B3-948B-1728B52AA6E4}">
                <adec:decorative xmlns:adec="http://schemas.microsoft.com/office/drawing/2017/decorative" val="1"/>
              </a:ext>
            </a:extLst>
          </p:cNvPr>
          <p:cNvPicPr>
            <a:picLocks noGrp="1" noChangeAspect="1"/>
          </p:cNvPicPr>
          <p:nvPr>
            <p:ph type="pic" idx="2"/>
          </p:nvPr>
        </p:nvPicPr>
        <p:blipFill>
          <a:blip r:embed="rId4"/>
          <a:srcRect l="2785" r="2785"/>
          <a:stretch/>
        </p:blipFill>
        <p:spPr>
          <a:xfrm>
            <a:off x="5084955" y="924208"/>
            <a:ext cx="3433905" cy="4318311"/>
          </a:xfrm>
        </p:spPr>
      </p:pic>
    </p:spTree>
    <p:custDataLst>
      <p:tags r:id="rId1"/>
    </p:custDataLst>
    <p:extLst>
      <p:ext uri="{BB962C8B-B14F-4D97-AF65-F5344CB8AC3E}">
        <p14:creationId xmlns:p14="http://schemas.microsoft.com/office/powerpoint/2010/main" val="262599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4371E2-98B5-FB44-A18E-5638F6A954A7}"/>
              </a:ext>
            </a:extLst>
          </p:cNvPr>
          <p:cNvSpPr>
            <a:spLocks noGrp="1"/>
          </p:cNvSpPr>
          <p:nvPr>
            <p:ph type="title"/>
          </p:nvPr>
        </p:nvSpPr>
        <p:spPr>
          <a:xfrm>
            <a:off x="1200150" y="7024"/>
            <a:ext cx="7948386" cy="888326"/>
          </a:xfrm>
        </p:spPr>
        <p:txBody>
          <a:bodyPr/>
          <a:lstStyle/>
          <a:p>
            <a:r>
              <a:rPr lang="en-US" dirty="0"/>
              <a:t>Professional Vision</a:t>
            </a:r>
          </a:p>
        </p:txBody>
      </p:sp>
      <p:sp>
        <p:nvSpPr>
          <p:cNvPr id="12" name="Text Placeholder 11">
            <a:extLst>
              <a:ext uri="{FF2B5EF4-FFF2-40B4-BE49-F238E27FC236}">
                <a16:creationId xmlns:a16="http://schemas.microsoft.com/office/drawing/2014/main" id="{8C8F3F29-B073-4F47-9DCB-0EA0F4BC24D2}"/>
              </a:ext>
            </a:extLst>
          </p:cNvPr>
          <p:cNvSpPr>
            <a:spLocks noGrp="1"/>
          </p:cNvSpPr>
          <p:nvPr>
            <p:ph type="body" idx="4294967295"/>
          </p:nvPr>
        </p:nvSpPr>
        <p:spPr>
          <a:xfrm>
            <a:off x="609601" y="1276350"/>
            <a:ext cx="7924800" cy="3352800"/>
          </a:xfrm>
        </p:spPr>
        <p:txBody>
          <a:bodyPr/>
          <a:lstStyle/>
          <a:p>
            <a:pPr indent="6350"/>
            <a:r>
              <a:rPr lang="en-US" dirty="0"/>
              <a:t>How was it the last time you were in an early learning setting, or with a group of young children? Recall the sights and sounds that capture it in detail.</a:t>
            </a:r>
          </a:p>
        </p:txBody>
      </p:sp>
    </p:spTree>
    <p:extLst>
      <p:ext uri="{BB962C8B-B14F-4D97-AF65-F5344CB8AC3E}">
        <p14:creationId xmlns:p14="http://schemas.microsoft.com/office/powerpoint/2010/main" val="342075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a:t>Focus</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pPr marL="346075" indent="-285750">
              <a:buFont typeface="Arial" panose="020B0604020202020204" pitchFamily="34" charset="0"/>
              <a:buChar char="•"/>
            </a:pPr>
            <a:r>
              <a:rPr lang="en-US" dirty="0"/>
              <a:t>Related to course concepts, cultural practices, or professional development goals</a:t>
            </a:r>
          </a:p>
          <a:p>
            <a:pPr marL="346075" indent="-285750">
              <a:buFont typeface="Arial" panose="020B0604020202020204" pitchFamily="34" charset="0"/>
              <a:buChar char="•"/>
            </a:pPr>
            <a:r>
              <a:rPr lang="en-US" dirty="0"/>
              <a:t>Specific and clearly defined</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748812" y="1030181"/>
            <a:ext cx="3646940" cy="4113319"/>
          </a:xfrm>
        </p:spPr>
      </p:pic>
    </p:spTree>
    <p:custDataLst>
      <p:tags r:id="rId1"/>
    </p:custDataLst>
    <p:extLst>
      <p:ext uri="{BB962C8B-B14F-4D97-AF65-F5344CB8AC3E}">
        <p14:creationId xmlns:p14="http://schemas.microsoft.com/office/powerpoint/2010/main" val="252494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F66BC4-7BA2-3645-97B3-5DD5A6194385}"/>
              </a:ext>
            </a:extLst>
          </p:cNvPr>
          <p:cNvSpPr>
            <a:spLocks noGrp="1"/>
          </p:cNvSpPr>
          <p:nvPr>
            <p:ph type="title"/>
          </p:nvPr>
        </p:nvSpPr>
        <p:spPr/>
        <p:txBody>
          <a:bodyPr/>
          <a:lstStyle/>
          <a:p>
            <a:r>
              <a:rPr lang="en-US"/>
              <a:t>Observe</a:t>
            </a:r>
          </a:p>
        </p:txBody>
      </p:sp>
      <p:sp>
        <p:nvSpPr>
          <p:cNvPr id="15" name="Text Placeholder 14">
            <a:extLst>
              <a:ext uri="{FF2B5EF4-FFF2-40B4-BE49-F238E27FC236}">
                <a16:creationId xmlns:a16="http://schemas.microsoft.com/office/drawing/2014/main" id="{6902CD4F-E9B6-F24D-91A4-8C0A95E21682}"/>
              </a:ext>
            </a:extLst>
          </p:cNvPr>
          <p:cNvSpPr>
            <a:spLocks noGrp="1"/>
          </p:cNvSpPr>
          <p:nvPr>
            <p:ph type="body" idx="1"/>
          </p:nvPr>
        </p:nvSpPr>
        <p:spPr/>
        <p:txBody>
          <a:bodyPr/>
          <a:lstStyle/>
          <a:p>
            <a:r>
              <a:rPr lang="en-US"/>
              <a:t>Making </a:t>
            </a:r>
            <a:r>
              <a:rPr lang="en-US" b="1"/>
              <a:t>descriptive</a:t>
            </a:r>
            <a:r>
              <a:rPr lang="en-US"/>
              <a:t>, </a:t>
            </a:r>
            <a:r>
              <a:rPr lang="en-US" b="1"/>
              <a:t>behavioral</a:t>
            </a:r>
            <a:r>
              <a:rPr lang="en-US"/>
              <a:t>, and </a:t>
            </a:r>
            <a:r>
              <a:rPr lang="en-US" b="1"/>
              <a:t>specific</a:t>
            </a:r>
            <a:r>
              <a:rPr lang="en-US"/>
              <a:t> observations about child development and interactions between educators and children</a:t>
            </a:r>
          </a:p>
        </p:txBody>
      </p:sp>
      <p:pic>
        <p:nvPicPr>
          <p:cNvPr id="3" name="Picture Placeholder 2">
            <a:extLst>
              <a:ext uri="{FF2B5EF4-FFF2-40B4-BE49-F238E27FC236}">
                <a16:creationId xmlns:a16="http://schemas.microsoft.com/office/drawing/2014/main" id="{FEBD4152-4E3C-8A26-2B58-CBCD590EADB8}"/>
              </a:ext>
              <a:ext uri="{C183D7F6-B498-43B3-948B-1728B52AA6E4}">
                <adec:decorative xmlns:adec="http://schemas.microsoft.com/office/drawing/2017/decorative" val="1"/>
              </a:ext>
            </a:extLst>
          </p:cNvPr>
          <p:cNvPicPr>
            <a:picLocks noGrp="1" noChangeAspect="1"/>
          </p:cNvPicPr>
          <p:nvPr>
            <p:ph type="pic" idx="2"/>
          </p:nvPr>
        </p:nvPicPr>
        <p:blipFill>
          <a:blip r:embed="rId4"/>
          <a:srcRect t="2510" b="2510"/>
          <a:stretch/>
        </p:blipFill>
        <p:spPr>
          <a:xfrm>
            <a:off x="4748812" y="1030181"/>
            <a:ext cx="3646940" cy="4113319"/>
          </a:xfrm>
        </p:spPr>
      </p:pic>
    </p:spTree>
    <p:custDataLst>
      <p:tags r:id="rId1"/>
    </p:custDataLst>
    <p:extLst>
      <p:ext uri="{BB962C8B-B14F-4D97-AF65-F5344CB8AC3E}">
        <p14:creationId xmlns:p14="http://schemas.microsoft.com/office/powerpoint/2010/main" val="296992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7D16FE6-2471-2541-A21E-1E2698337820}"/>
              </a:ext>
            </a:extLst>
          </p:cNvPr>
          <p:cNvSpPr>
            <a:spLocks noGrp="1"/>
          </p:cNvSpPr>
          <p:nvPr>
            <p:ph type="title"/>
          </p:nvPr>
        </p:nvSpPr>
        <p:spPr>
          <a:xfrm>
            <a:off x="1200150" y="7024"/>
            <a:ext cx="7948386" cy="888326"/>
          </a:xfrm>
        </p:spPr>
        <p:txBody>
          <a:bodyPr/>
          <a:lstStyle/>
          <a:p>
            <a:r>
              <a:rPr lang="en-US" dirty="0"/>
              <a:t>Observation Examples</a:t>
            </a:r>
          </a:p>
        </p:txBody>
      </p:sp>
      <p:sp>
        <p:nvSpPr>
          <p:cNvPr id="15" name="Text Placeholder 14">
            <a:extLst>
              <a:ext uri="{FF2B5EF4-FFF2-40B4-BE49-F238E27FC236}">
                <a16:creationId xmlns:a16="http://schemas.microsoft.com/office/drawing/2014/main" id="{51449E77-B123-F142-8DD5-78511AEBB3C4}"/>
              </a:ext>
            </a:extLst>
          </p:cNvPr>
          <p:cNvSpPr>
            <a:spLocks noGrp="1"/>
          </p:cNvSpPr>
          <p:nvPr>
            <p:ph type="body" idx="4294967295"/>
          </p:nvPr>
        </p:nvSpPr>
        <p:spPr>
          <a:xfrm>
            <a:off x="999892" y="1254048"/>
            <a:ext cx="3893269" cy="3352800"/>
          </a:xfrm>
        </p:spPr>
        <p:txBody>
          <a:bodyPr/>
          <a:lstStyle/>
          <a:p>
            <a:r>
              <a:rPr lang="en-US" b="1" dirty="0"/>
              <a:t>Example 1:</a:t>
            </a:r>
          </a:p>
          <a:p>
            <a:pPr marL="236538" indent="-7938"/>
            <a:r>
              <a:rPr lang="en-US" dirty="0"/>
              <a:t>“At video timestamp 5:32, the educator gets down on the child’s level, makes eye contact with them, and asks if they would like to read a book. The child responds by nodding and sitting down in the educator’s lap.”</a:t>
            </a:r>
          </a:p>
        </p:txBody>
      </p:sp>
      <p:sp>
        <p:nvSpPr>
          <p:cNvPr id="14" name="Text Placeholder 13">
            <a:extLst>
              <a:ext uri="{FF2B5EF4-FFF2-40B4-BE49-F238E27FC236}">
                <a16:creationId xmlns:a16="http://schemas.microsoft.com/office/drawing/2014/main" id="{742EF765-C0F6-8742-AC3A-E6274C0AEFC5}"/>
              </a:ext>
            </a:extLst>
          </p:cNvPr>
          <p:cNvSpPr>
            <a:spLocks noGrp="1"/>
          </p:cNvSpPr>
          <p:nvPr>
            <p:ph type="body" idx="4294967295"/>
          </p:nvPr>
        </p:nvSpPr>
        <p:spPr>
          <a:xfrm>
            <a:off x="5116338" y="1254048"/>
            <a:ext cx="3808356" cy="3352800"/>
          </a:xfrm>
        </p:spPr>
        <p:txBody>
          <a:bodyPr/>
          <a:lstStyle/>
          <a:p>
            <a:r>
              <a:rPr lang="en-US" b="1"/>
              <a:t>Example 2:</a:t>
            </a:r>
          </a:p>
          <a:p>
            <a:pPr marL="236538" indent="-7938"/>
            <a:r>
              <a:rPr lang="en-US"/>
              <a:t>“I like how the educator approaches the child to read a book. The child is excited to read with her.” </a:t>
            </a:r>
          </a:p>
        </p:txBody>
      </p:sp>
    </p:spTree>
    <p:custDataLst>
      <p:tags r:id="rId1"/>
    </p:custDataLst>
    <p:extLst>
      <p:ext uri="{BB962C8B-B14F-4D97-AF65-F5344CB8AC3E}">
        <p14:creationId xmlns:p14="http://schemas.microsoft.com/office/powerpoint/2010/main" val="2288209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2F2F2F"/>
      </a:dk1>
      <a:lt1>
        <a:srgbClr val="FFFFFF"/>
      </a:lt1>
      <a:dk2>
        <a:srgbClr val="113C65"/>
      </a:dk2>
      <a:lt2>
        <a:srgbClr val="F2F2F2"/>
      </a:lt2>
      <a:accent1>
        <a:srgbClr val="FFC845"/>
      </a:accent1>
      <a:accent2>
        <a:srgbClr val="BF0D3E"/>
      </a:accent2>
      <a:accent3>
        <a:srgbClr val="A77BCA"/>
      </a:accent3>
      <a:accent4>
        <a:srgbClr val="5F259F"/>
      </a:accent4>
      <a:accent5>
        <a:srgbClr val="00AB84"/>
      </a:accent5>
      <a:accent6>
        <a:srgbClr val="FFA300"/>
      </a:accent6>
      <a:hlink>
        <a:srgbClr val="0082BA"/>
      </a:hlink>
      <a:folHlink>
        <a:srgbClr val="5F25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IC_M1_S1_v3-01-29-21-TT" id="{25C0B14A-B1A2-0044-B20A-834B9C4B4478}" vid="{9AD0FD94-4E1B-CA4B-89D7-9ADD743A4792}"/>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752F3C5E78494BB6AE6B6F19ED5588" ma:contentTypeVersion="16" ma:contentTypeDescription="Create a new document." ma:contentTypeScope="" ma:versionID="5a487c57e50d0e071f56c795e9071b42">
  <xsd:schema xmlns:xsd="http://www.w3.org/2001/XMLSchema" xmlns:xs="http://www.w3.org/2001/XMLSchema" xmlns:p="http://schemas.microsoft.com/office/2006/metadata/properties" xmlns:ns2="9eb4d62e-7961-488f-877a-bed78ab05fa6" xmlns:ns3="4d79c83c-de21-4d7f-ac19-3740a3d2a98e" targetNamespace="http://schemas.microsoft.com/office/2006/metadata/properties" ma:root="true" ma:fieldsID="a4be05191b7fb00122c173fc337c3b64" ns2:_="" ns3:_="">
    <xsd:import namespace="9eb4d62e-7961-488f-877a-bed78ab05fa6"/>
    <xsd:import namespace="4d79c83c-de21-4d7f-ac19-3740a3d2a9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4d62e-7961-488f-877a-bed78ab05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9c83c-de21-4d7f-ac19-3740a3d2a9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d8a4d7-7c03-45e2-8241-cf525e1b2219}" ma:internalName="TaxCatchAll" ma:showField="CatchAllData" ma:web="4d79c83c-de21-4d7f-ac19-3740a3d2a9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b4d62e-7961-488f-877a-bed78ab05fa6">
      <Terms xmlns="http://schemas.microsoft.com/office/infopath/2007/PartnerControls"/>
    </lcf76f155ced4ddcb4097134ff3c332f>
    <TaxCatchAll xmlns="4d79c83c-de21-4d7f-ac19-3740a3d2a98e" xsi:nil="true"/>
  </documentManagement>
</p:properties>
</file>

<file path=customXml/itemProps1.xml><?xml version="1.0" encoding="utf-8"?>
<ds:datastoreItem xmlns:ds="http://schemas.openxmlformats.org/officeDocument/2006/customXml" ds:itemID="{AA0BA4E3-6070-4656-905A-3056C619FD6B}">
  <ds:schemaRefs>
    <ds:schemaRef ds:uri="4d79c83c-de21-4d7f-ac19-3740a3d2a98e"/>
    <ds:schemaRef ds:uri="9eb4d62e-7961-488f-877a-bed78ab05f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945744-7815-47DC-97CB-CC1C4B97A811}">
  <ds:schemaRefs>
    <ds:schemaRef ds:uri="http://schemas.microsoft.com/sharepoint/v3/contenttype/forms"/>
  </ds:schemaRefs>
</ds:datastoreItem>
</file>

<file path=customXml/itemProps3.xml><?xml version="1.0" encoding="utf-8"?>
<ds:datastoreItem xmlns:ds="http://schemas.openxmlformats.org/officeDocument/2006/customXml" ds:itemID="{2247E23E-9CB4-4335-B20D-551C02DF55B4}">
  <ds:schemaRefs>
    <ds:schemaRef ds:uri="http://purl.org/dc/elements/1.1/"/>
    <ds:schemaRef ds:uri="http://schemas.microsoft.com/office/2006/metadata/properties"/>
    <ds:schemaRef ds:uri="9eb4d62e-7961-488f-877a-bed78ab05fa6"/>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4d79c83c-de21-4d7f-ac19-3740a3d2a9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Fond-du-lac-Presentatkion-1</Template>
  <TotalTime>864</TotalTime>
  <Words>11657</Words>
  <Application>Microsoft Office PowerPoint</Application>
  <PresentationFormat>On-screen Show (16:9)</PresentationFormat>
  <Paragraphs>673</Paragraphs>
  <Slides>48</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Segoe UI</vt:lpstr>
      <vt:lpstr>Times New Roman</vt:lpstr>
      <vt:lpstr>Office Theme</vt:lpstr>
      <vt:lpstr>Using the Video Analysis Framework</vt:lpstr>
      <vt:lpstr>Table of Contents</vt:lpstr>
      <vt:lpstr>Basket 2 Learning Outcomes</vt:lpstr>
      <vt:lpstr>Community Agreements</vt:lpstr>
      <vt:lpstr>Introduction to the Video Analysis Framework</vt:lpstr>
      <vt:lpstr>Professional Vision</vt:lpstr>
      <vt:lpstr>Focus</vt:lpstr>
      <vt:lpstr>Observe</vt:lpstr>
      <vt:lpstr>Observation Examples</vt:lpstr>
      <vt:lpstr>Identify bias</vt:lpstr>
      <vt:lpstr>Exploring Bias</vt:lpstr>
      <vt:lpstr>Interpret</vt:lpstr>
      <vt:lpstr>Sample Interpretation</vt:lpstr>
      <vt:lpstr>Plan to Improve and Disrupt Bias</vt:lpstr>
      <vt:lpstr>Pulling it All Together </vt:lpstr>
      <vt:lpstr>Let’s Practice Using the Visual Analysis Framework (VAF)</vt:lpstr>
      <vt:lpstr>Learning Outcomes: Let’s Practice Using VAF</vt:lpstr>
      <vt:lpstr>Community Agreements</vt:lpstr>
      <vt:lpstr>Focus</vt:lpstr>
      <vt:lpstr>Focus: Supporting Emotional Literacy</vt:lpstr>
      <vt:lpstr>Observe</vt:lpstr>
      <vt:lpstr>Observation: Supporting Emotional Literacy</vt:lpstr>
      <vt:lpstr>Observation Examples</vt:lpstr>
      <vt:lpstr>Identify Bias</vt:lpstr>
      <vt:lpstr>Exploring Bias</vt:lpstr>
      <vt:lpstr>Exploring Bias: Supporting Emotional Literacy</vt:lpstr>
      <vt:lpstr>Interpret</vt:lpstr>
      <vt:lpstr>Interpret: Supporting Emotional Literacy</vt:lpstr>
      <vt:lpstr>Sample Interpretation</vt:lpstr>
      <vt:lpstr>Plan to improve and disrupt bias</vt:lpstr>
      <vt:lpstr>Plan to Improve and Disrupt Bias: Supporting Emotional Literacy</vt:lpstr>
      <vt:lpstr>Pulling it All Together</vt:lpstr>
      <vt:lpstr>Working Together with the  Visual Analysis Framework (VAF)</vt:lpstr>
      <vt:lpstr>Learning Outcomes: Working Together with the VAF</vt:lpstr>
      <vt:lpstr>Community Agreements</vt:lpstr>
      <vt:lpstr>Focus: Supporting Language Development</vt:lpstr>
      <vt:lpstr>Practices in Action </vt:lpstr>
      <vt:lpstr>Working together with  the VAF</vt:lpstr>
      <vt:lpstr>Pulling it all together </vt:lpstr>
      <vt:lpstr>Educator-Coach Role Play with the Visual Analysis Framework (VAF)</vt:lpstr>
      <vt:lpstr>Learning Outcomes: Educator-Coach Role Play with the VAF</vt:lpstr>
      <vt:lpstr>Educator and Coach Brainstorm</vt:lpstr>
      <vt:lpstr>Choosing a Focus: Mini-Lessons</vt:lpstr>
      <vt:lpstr>Educator Coach-Role Play</vt:lpstr>
      <vt:lpstr>Role Play Guide</vt:lpstr>
      <vt:lpstr>Formative Feedback </vt:lpstr>
      <vt:lpstr>Pulling it all together </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 2 Video Analysis Framework</dc:title>
  <dc:subject>Fond du Lac</dc:subject>
  <dc:creator>fdltcc.edu</dc:creator>
  <cp:keywords>Fond du Lac</cp:keywords>
  <dc:description>This document was developed with funds from Grant #90YT000037-03-00 for the U.S. Department of Health and Human Services, Administration for Children and Families, Office of Head Start, Tribal Colleges and Universities Head Start Partnership Program. It was developed in collaboration between Fond du Lac Tribal and Community College and EarlyEdU Alliance. This resource may be duplicated for noncommercial uses without permission. (c) 2023 EarlyEdU Alliance.</dc:description>
  <cp:lastModifiedBy>Alexander Tray</cp:lastModifiedBy>
  <cp:revision>72</cp:revision>
  <cp:lastPrinted>2023-04-03T20:48:41Z</cp:lastPrinted>
  <dcterms:created xsi:type="dcterms:W3CDTF">2021-08-24T21:41:22Z</dcterms:created>
  <dcterms:modified xsi:type="dcterms:W3CDTF">2023-06-16T19:05:00Z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0x01010066752F3C5E78494BB6AE6B6F19ED5588</vt:lpwstr>
  </property>
  <property fmtid="{D5CDD505-2E9C-101B-9397-08002B2CF9AE}" pid="3" name="MediaServiceImageTags">
    <vt:lpwstr/>
  </property>
  <property fmtid="{D5CDD505-2E9C-101B-9397-08002B2CF9AE}" pid="4" name="ArticulateGUID">
    <vt:lpwstr>BAF79FAA-783C-4062-9623-387B405B0420</vt:lpwstr>
  </property>
  <property fmtid="{D5CDD505-2E9C-101B-9397-08002B2CF9AE}" pid="5" name="ArticulatePath">
    <vt:lpwstr>Basket 2_Video Analysis Framework_Final(1)</vt:lpwstr>
  </property>
</Properties>
</file>